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5" r:id="rId2"/>
    <p:sldId id="305" r:id="rId3"/>
    <p:sldId id="286" r:id="rId4"/>
    <p:sldId id="295" r:id="rId5"/>
    <p:sldId id="296" r:id="rId6"/>
    <p:sldId id="298" r:id="rId7"/>
    <p:sldId id="297" r:id="rId8"/>
    <p:sldId id="302" r:id="rId9"/>
    <p:sldId id="303" r:id="rId10"/>
    <p:sldId id="300" r:id="rId11"/>
    <p:sldId id="301" r:id="rId12"/>
    <p:sldId id="293" r:id="rId13"/>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18A"/>
    <a:srgbClr val="FACA00"/>
    <a:srgbClr val="000066"/>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8434" autoAdjust="0"/>
  </p:normalViewPr>
  <p:slideViewPr>
    <p:cSldViewPr>
      <p:cViewPr>
        <p:scale>
          <a:sx n="68" d="100"/>
          <a:sy n="68" d="100"/>
        </p:scale>
        <p:origin x="-163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0538"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624513" y="0"/>
            <a:ext cx="4300537" cy="339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EE2255-08BF-4074-84CB-2E5F5CA6AB74}" type="datetimeFigureOut">
              <a:rPr lang="en-GB"/>
              <a:pPr>
                <a:defRPr/>
              </a:pPr>
              <a:t>19/07/2016</a:t>
            </a:fld>
            <a:endParaRPr lang="en-GB"/>
          </a:p>
        </p:txBody>
      </p:sp>
      <p:sp>
        <p:nvSpPr>
          <p:cNvPr id="4" name="Slide Image Placeholder 3"/>
          <p:cNvSpPr>
            <a:spLocks noGrp="1" noRot="1" noChangeAspect="1"/>
          </p:cNvSpPr>
          <p:nvPr>
            <p:ph type="sldImg" idx="2"/>
          </p:nvPr>
        </p:nvSpPr>
        <p:spPr>
          <a:xfrm>
            <a:off x="3265488" y="509588"/>
            <a:ext cx="3395662" cy="254793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6456363"/>
            <a:ext cx="4300538"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624513" y="6456363"/>
            <a:ext cx="4300537" cy="339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BD41CE-62D8-4BC8-A75F-737F7A1B2954}" type="slidenum">
              <a:rPr lang="en-GB"/>
              <a:pPr>
                <a:defRPr/>
              </a:pPr>
              <a:t>‹#›</a:t>
            </a:fld>
            <a:endParaRPr lang="en-GB"/>
          </a:p>
        </p:txBody>
      </p:sp>
    </p:spTree>
    <p:extLst>
      <p:ext uri="{BB962C8B-B14F-4D97-AF65-F5344CB8AC3E}">
        <p14:creationId xmlns:p14="http://schemas.microsoft.com/office/powerpoint/2010/main" val="1212570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632AC26E-BBFF-45E7-ABCF-CB0712CDDEF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dirty="0" smtClean="0"/>
              <a:t>- Technical assistance to MEDT in the deregulation process and to national, regional and local authorities to formulate and implement  sound SME support policies (EUR 7 m)</a:t>
            </a:r>
          </a:p>
          <a:p>
            <a:pPr>
              <a:defRPr/>
            </a:pPr>
            <a:endParaRPr lang="en-GB" altLang="en-US" dirty="0" smtClean="0"/>
          </a:p>
          <a:p>
            <a:pPr>
              <a:defRPr/>
            </a:pPr>
            <a:r>
              <a:rPr lang="en-GB" altLang="en-US" dirty="0" smtClean="0"/>
              <a:t>- EU4Business: network of Business Support Centres (EUR 40 m)</a:t>
            </a:r>
          </a:p>
          <a:p>
            <a:pPr>
              <a:defRPr/>
            </a:pPr>
            <a:endParaRPr lang="en-GB" altLang="en-US" dirty="0" smtClean="0"/>
          </a:p>
          <a:p>
            <a:pPr>
              <a:defRPr/>
            </a:pPr>
            <a:r>
              <a:rPr lang="en-GB" altLang="en-US" dirty="0" smtClean="0"/>
              <a:t>- Contribution to the EIB/EIF Guarantee facility (EUR 40 m)</a:t>
            </a:r>
          </a:p>
          <a:p>
            <a:pPr>
              <a:defRPr/>
            </a:pPr>
            <a:endParaRPr lang="en-GB" altLang="en-US" dirty="0" smtClean="0"/>
          </a:p>
          <a:p>
            <a:pPr marL="171450" indent="-171450">
              <a:buFontTx/>
              <a:buChar char="-"/>
              <a:defRPr/>
            </a:pPr>
            <a:r>
              <a:rPr lang="en-GB" altLang="en-US" dirty="0" smtClean="0"/>
              <a:t>Support to Ukraine to join Horizon 2020 (EUR 7 m)</a:t>
            </a:r>
          </a:p>
          <a:p>
            <a:pPr marL="171450" indent="-171450">
              <a:buFontTx/>
              <a:buChar char="-"/>
              <a:defRPr/>
            </a:pPr>
            <a:endParaRPr lang="en-US" altLang="en-US" dirty="0" smtClean="0"/>
          </a:p>
          <a:p>
            <a:pPr>
              <a:defRPr/>
            </a:pPr>
            <a:r>
              <a:rPr lang="en-GB" dirty="0" smtClean="0"/>
              <a:t>	At least 30,000 Ukrainian SMEs will be reached through direct assistance, training or communications-related activities, including:</a:t>
            </a:r>
          </a:p>
          <a:p>
            <a:pPr>
              <a:defRPr/>
            </a:pPr>
            <a:r>
              <a:rPr lang="en-US" dirty="0" smtClean="0"/>
              <a:t>•	</a:t>
            </a:r>
            <a:r>
              <a:rPr lang="en-GB" dirty="0" smtClean="0"/>
              <a:t>5,000 SME owners, managers and consultants will benefit from training activities to improve their skills </a:t>
            </a:r>
          </a:p>
          <a:p>
            <a:pPr>
              <a:defRPr/>
            </a:pPr>
            <a:r>
              <a:rPr lang="en-GB" dirty="0" smtClean="0"/>
              <a:t>•	At least 400 will benefit from direct advisory support by local consultants and international advisers</a:t>
            </a:r>
          </a:p>
          <a:p>
            <a:pPr>
              <a:defRPr/>
            </a:pPr>
            <a:r>
              <a:rPr lang="en-GB" dirty="0" smtClean="0"/>
              <a:t>•	At least 50 SMEs will obtain direct financing from the EBRD for a total value of at least EUR 100 million</a:t>
            </a:r>
          </a:p>
          <a:p>
            <a:pPr marL="171450" indent="-171450">
              <a:buFontTx/>
              <a:buChar char="-"/>
              <a:defRPr/>
            </a:pPr>
            <a:endParaRPr lang="en-GB" altLang="en-US" dirty="0" smtClean="0"/>
          </a:p>
          <a:p>
            <a:pPr>
              <a:defRPr/>
            </a:pPr>
            <a:endParaRPr lang="uk-UA" altLang="en-US" dirty="0" smtClean="0"/>
          </a:p>
        </p:txBody>
      </p:sp>
      <p:sp>
        <p:nvSpPr>
          <p:cNvPr id="4" name="Номер слайда 3"/>
          <p:cNvSpPr>
            <a:spLocks noGrp="1"/>
          </p:cNvSpPr>
          <p:nvPr>
            <p:ph type="sldNum" sz="quarter" idx="5"/>
          </p:nvPr>
        </p:nvSpPr>
        <p:spPr/>
        <p:txBody>
          <a:bodyPr/>
          <a:lstStyle/>
          <a:p>
            <a:pPr>
              <a:defRPr/>
            </a:pPr>
            <a:fld id="{1372A0DF-3190-4D94-A03E-C3B2CB0E14B4}"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Access to loan finance: one of the biggest challenges for SMEs =&gt; high interest rates and high collateral requirements. </a:t>
            </a:r>
          </a:p>
          <a:p>
            <a:endParaRPr lang="en-GB" altLang="en-US" smtClean="0"/>
          </a:p>
          <a:p>
            <a:r>
              <a:rPr lang="en-GB" altLang="en-US" smtClean="0"/>
              <a:t>Some SMEs do not have the appropriate financial history or are lacking sufficient collateral, but are still doing good business: the Guarantee Facility instrument will target this market segment as a priority.</a:t>
            </a:r>
          </a:p>
          <a:p>
            <a:endParaRPr lang="en-GB" altLang="en-US" smtClean="0"/>
          </a:p>
          <a:p>
            <a:r>
              <a:rPr lang="en-GB" altLang="en-US" smtClean="0"/>
              <a:t>Potential benefits for SMEs (on top of access to finance):</a:t>
            </a:r>
          </a:p>
          <a:p>
            <a:r>
              <a:rPr lang="en-GB" altLang="en-US" smtClean="0"/>
              <a:t>Reduced collateral requirements</a:t>
            </a:r>
          </a:p>
          <a:p>
            <a:r>
              <a:rPr lang="en-GB" altLang="en-US" smtClean="0"/>
              <a:t>Longer loan maturities</a:t>
            </a:r>
          </a:p>
          <a:p>
            <a:r>
              <a:rPr lang="en-GB" altLang="en-US" smtClean="0"/>
              <a:t>Lower cost of borrowing for SMEs</a:t>
            </a:r>
          </a:p>
          <a:p>
            <a:endParaRPr lang="uk-UA" altLang="en-US" smtClean="0"/>
          </a:p>
        </p:txBody>
      </p:sp>
      <p:sp>
        <p:nvSpPr>
          <p:cNvPr id="4" name="Номер слайда 3"/>
          <p:cNvSpPr>
            <a:spLocks noGrp="1"/>
          </p:cNvSpPr>
          <p:nvPr>
            <p:ph type="sldNum" sz="quarter" idx="5"/>
          </p:nvPr>
        </p:nvSpPr>
        <p:spPr/>
        <p:txBody>
          <a:bodyPr/>
          <a:lstStyle/>
          <a:p>
            <a:pPr>
              <a:defRPr/>
            </a:pPr>
            <a:fld id="{8A4636E6-8034-4C21-B23B-F844A397DB67}"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9315B50E-B2B8-4FFF-BFBF-3F0040C05790}" type="slidenum">
              <a:rPr lang="en-GB" smtClean="0"/>
              <a:pPr>
                <a:defRPr/>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en-US" smtClean="0"/>
          </a:p>
        </p:txBody>
      </p:sp>
      <p:sp>
        <p:nvSpPr>
          <p:cNvPr id="4" name="Номер слайда 3"/>
          <p:cNvSpPr>
            <a:spLocks noGrp="1"/>
          </p:cNvSpPr>
          <p:nvPr>
            <p:ph type="sldNum" sz="quarter" idx="5"/>
          </p:nvPr>
        </p:nvSpPr>
        <p:spPr/>
        <p:txBody>
          <a:bodyPr/>
          <a:lstStyle/>
          <a:p>
            <a:pPr>
              <a:defRPr/>
            </a:pPr>
            <a:fld id="{60B2097B-DFCC-4556-8589-3DD79CB73487}" type="slidenum">
              <a:rPr lang="en-GB">
                <a:solidFill>
                  <a:prstClr val="black"/>
                </a:solidFill>
              </a:rPr>
              <a:pPr>
                <a:defRPr/>
              </a:pPr>
              <a:t>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en-US" smtClean="0"/>
          </a:p>
        </p:txBody>
      </p:sp>
      <p:sp>
        <p:nvSpPr>
          <p:cNvPr id="4" name="Номер слайда 3"/>
          <p:cNvSpPr>
            <a:spLocks noGrp="1"/>
          </p:cNvSpPr>
          <p:nvPr>
            <p:ph type="sldNum" sz="quarter" idx="5"/>
          </p:nvPr>
        </p:nvSpPr>
        <p:spPr/>
        <p:txBody>
          <a:bodyPr/>
          <a:lstStyle/>
          <a:p>
            <a:pPr>
              <a:defRPr/>
            </a:pPr>
            <a:fld id="{5E3DE82E-4EF6-49A1-BBD6-FAF11CDAE29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en-US" smtClean="0"/>
          </a:p>
        </p:txBody>
      </p:sp>
      <p:sp>
        <p:nvSpPr>
          <p:cNvPr id="4" name="Номер слайда 3"/>
          <p:cNvSpPr>
            <a:spLocks noGrp="1"/>
          </p:cNvSpPr>
          <p:nvPr>
            <p:ph type="sldNum" sz="quarter" idx="5"/>
          </p:nvPr>
        </p:nvSpPr>
        <p:spPr/>
        <p:txBody>
          <a:bodyPr/>
          <a:lstStyle/>
          <a:p>
            <a:pPr>
              <a:defRPr/>
            </a:pPr>
            <a:fld id="{0FE35DAB-D920-4FB9-871D-0A5267C7A01B}"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biggest ever EU  Research and Innovation programme, nearly €  80 billion of funding for the period 2014-2020, in addition to private investment that this money will attract.</a:t>
            </a:r>
          </a:p>
          <a:p>
            <a:endParaRPr lang="en-US" altLang="en-US" smtClean="0"/>
          </a:p>
          <a:p>
            <a:r>
              <a:rPr lang="en-US" altLang="en-US" smtClean="0"/>
              <a:t>Within the SME instrument, SMEs based in the EU or in the associated countries can get EU funding and support for innovation projects that will help them to grow and expand their activities into other countries – in Europe and beyond.</a:t>
            </a:r>
          </a:p>
          <a:p>
            <a:endParaRPr lang="en-US" altLang="en-US" smtClean="0"/>
          </a:p>
          <a:p>
            <a:r>
              <a:rPr lang="en-GB" altLang="en-US" smtClean="0"/>
              <a:t>Provided with about € 3 billion in funding over the period 2014-2020. HORIZON 2020 - Work Programme 2016 – 2017 Innovation in SMEs available. A series of calls on different topics.</a:t>
            </a:r>
            <a:endParaRPr lang="en-US" altLang="en-US" smtClean="0"/>
          </a:p>
          <a:p>
            <a:endParaRPr lang="en-US" altLang="en-US" smtClean="0"/>
          </a:p>
          <a:p>
            <a:endParaRPr lang="uk-UA" altLang="en-US" smtClean="0"/>
          </a:p>
        </p:txBody>
      </p:sp>
      <p:sp>
        <p:nvSpPr>
          <p:cNvPr id="4" name="Номер слайда 3"/>
          <p:cNvSpPr>
            <a:spLocks noGrp="1"/>
          </p:cNvSpPr>
          <p:nvPr>
            <p:ph type="sldNum" sz="quarter" idx="5"/>
          </p:nvPr>
        </p:nvSpPr>
        <p:spPr/>
        <p:txBody>
          <a:bodyPr/>
          <a:lstStyle/>
          <a:p>
            <a:pPr>
              <a:defRPr/>
            </a:pPr>
            <a:fld id="{FFC9A594-4B36-47A3-9411-0478C0F71718}"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en-US" smtClean="0"/>
          </a:p>
        </p:txBody>
      </p:sp>
      <p:sp>
        <p:nvSpPr>
          <p:cNvPr id="4" name="Номер слайда 3"/>
          <p:cNvSpPr>
            <a:spLocks noGrp="1"/>
          </p:cNvSpPr>
          <p:nvPr>
            <p:ph type="sldNum" sz="quarter" idx="5"/>
          </p:nvPr>
        </p:nvSpPr>
        <p:spPr/>
        <p:txBody>
          <a:bodyPr/>
          <a:lstStyle/>
          <a:p>
            <a:pPr>
              <a:defRPr/>
            </a:pPr>
            <a:fld id="{6CF1E3C7-3B3E-4AC3-97D6-05CF64D7823D}"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Two years ago Ukrainian citizen's demanded a country that looked ahead towards Europe, not behind to the past. The EU has responded with a determination to help Ukraine in the short, medium and long-term. </a:t>
            </a:r>
          </a:p>
          <a:p>
            <a:endParaRPr lang="en-US" altLang="en-US" smtClean="0"/>
          </a:p>
          <a:p>
            <a:r>
              <a:rPr lang="en-GB" altLang="en-US" smtClean="0"/>
              <a:t>Our common goal is a reformed Ukraine – democratic, united and prosperous. A reformed Ukraine that realises the ambitions of its people. </a:t>
            </a:r>
          </a:p>
          <a:p>
            <a:endParaRPr lang="en-GB" altLang="en-US" smtClean="0"/>
          </a:p>
          <a:p>
            <a:r>
              <a:rPr lang="en-GB" altLang="en-US" smtClean="0"/>
              <a:t>Our partnership is based on shared values and on this foundation our support will help the Ukrainian people build a stronger economy, a stronger society and a stronger country.</a:t>
            </a:r>
          </a:p>
          <a:p>
            <a:endParaRPr lang="en-US" altLang="en-US" smtClean="0"/>
          </a:p>
          <a:p>
            <a:endParaRPr lang="en-GB" altLang="en-US" smtClean="0"/>
          </a:p>
          <a:p>
            <a:endParaRPr lang="uk-UA" altLang="en-US" smtClean="0"/>
          </a:p>
          <a:p>
            <a:endParaRPr lang="uk-UA" altLang="en-US" smtClean="0"/>
          </a:p>
        </p:txBody>
      </p:sp>
      <p:sp>
        <p:nvSpPr>
          <p:cNvPr id="4" name="Номер слайда 3"/>
          <p:cNvSpPr>
            <a:spLocks noGrp="1"/>
          </p:cNvSpPr>
          <p:nvPr>
            <p:ph type="sldNum" sz="quarter" idx="5"/>
          </p:nvPr>
        </p:nvSpPr>
        <p:spPr/>
        <p:txBody>
          <a:bodyPr/>
          <a:lstStyle/>
          <a:p>
            <a:pPr>
              <a:defRPr/>
            </a:pPr>
            <a:fld id="{E87EB06F-CF07-4718-AE74-02220070952B}"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world's largest support network for SMEs </a:t>
            </a:r>
            <a:br>
              <a:rPr lang="en-GB" altLang="en-US" smtClean="0"/>
            </a:br>
            <a:endParaRPr lang="en-GB" altLang="en-US" smtClean="0"/>
          </a:p>
          <a:p>
            <a:r>
              <a:rPr lang="en-GB" altLang="en-US" smtClean="0"/>
              <a:t>Combines international business expertise with local knowledge. </a:t>
            </a:r>
            <a:br>
              <a:rPr lang="en-GB" altLang="en-US" smtClean="0"/>
            </a:br>
            <a:endParaRPr lang="en-GB" altLang="en-US" smtClean="0"/>
          </a:p>
          <a:p>
            <a:r>
              <a:rPr lang="en-GB" altLang="en-US" smtClean="0"/>
              <a:t>Helps ambitious European businesses at their doorstep:</a:t>
            </a:r>
          </a:p>
          <a:p>
            <a:endParaRPr lang="en-GB" altLang="en-US" smtClean="0"/>
          </a:p>
          <a:p>
            <a:r>
              <a:rPr lang="en-GB" altLang="en-US" smtClean="0"/>
              <a:t>  -to innovate</a:t>
            </a:r>
          </a:p>
          <a:p>
            <a:r>
              <a:rPr lang="en-GB" altLang="en-US" smtClean="0"/>
              <a:t>  -to increase their competitiveness</a:t>
            </a:r>
          </a:p>
          <a:p>
            <a:r>
              <a:rPr lang="en-GB" altLang="en-US" smtClean="0"/>
              <a:t>  -to expand their business internationally inside Europe</a:t>
            </a:r>
            <a:br>
              <a:rPr lang="en-GB" altLang="en-US" smtClean="0"/>
            </a:br>
            <a:r>
              <a:rPr lang="en-GB" altLang="en-US" smtClean="0"/>
              <a:t>  -and in growth markets beyond the EU</a:t>
            </a:r>
          </a:p>
          <a:p>
            <a:endParaRPr lang="uk-UA" altLang="en-US" smtClean="0"/>
          </a:p>
        </p:txBody>
      </p:sp>
      <p:sp>
        <p:nvSpPr>
          <p:cNvPr id="4" name="Номер слайда 3"/>
          <p:cNvSpPr>
            <a:spLocks noGrp="1"/>
          </p:cNvSpPr>
          <p:nvPr>
            <p:ph type="sldNum" sz="quarter" idx="5"/>
          </p:nvPr>
        </p:nvSpPr>
        <p:spPr/>
        <p:txBody>
          <a:bodyPr/>
          <a:lstStyle/>
          <a:p>
            <a:pPr>
              <a:defRPr/>
            </a:pPr>
            <a:fld id="{9030FD26-2376-41D6-BFF1-32C6B3BD3E6C}"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t-EE" altLang="en-US" smtClean="0"/>
              <a:t>Exists guidebook in RUSSIAN, available on the EU Export Helpdesk site (click upper right corner, "Languages: Russian" and it takes you to the guideline. In PDF, so it is a bit outdated, as it is from 2013 April. Main idea of how the system works is there. </a:t>
            </a:r>
            <a:endParaRPr lang="uk-UA" altLang="en-US" smtClean="0"/>
          </a:p>
        </p:txBody>
      </p:sp>
      <p:sp>
        <p:nvSpPr>
          <p:cNvPr id="4" name="Номер слайда 3"/>
          <p:cNvSpPr>
            <a:spLocks noGrp="1"/>
          </p:cNvSpPr>
          <p:nvPr>
            <p:ph type="sldNum" sz="quarter" idx="5"/>
          </p:nvPr>
        </p:nvSpPr>
        <p:spPr/>
        <p:txBody>
          <a:bodyPr/>
          <a:lstStyle/>
          <a:p>
            <a:pPr>
              <a:defRPr/>
            </a:pPr>
            <a:fld id="{51217BC9-0D47-4A51-962B-ED19E6E2E632}"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19C8A62-E368-4C12-8F8A-BBD9A15257F3}" type="datetimeFigureOut">
              <a:rPr lang="en-GB"/>
              <a:pPr>
                <a:defRPr/>
              </a:pPr>
              <a:t>19/07/2016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F7511D-6111-44FE-AF9C-4403755222DA}" type="slidenum">
              <a:rPr lang="en-GB"/>
              <a:pPr>
                <a:defRPr/>
              </a:pPr>
              <a:t>‹#›</a:t>
            </a:fld>
            <a:endParaRPr lang="en-GB"/>
          </a:p>
        </p:txBody>
      </p:sp>
    </p:spTree>
    <p:extLst>
      <p:ext uri="{BB962C8B-B14F-4D97-AF65-F5344CB8AC3E}">
        <p14:creationId xmlns:p14="http://schemas.microsoft.com/office/powerpoint/2010/main" val="37040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F1801A0-F8F7-48FB-AA8A-FA0E4883FB0E}" type="datetimeFigureOut">
              <a:rPr lang="en-GB"/>
              <a:pPr>
                <a:defRPr/>
              </a:pPr>
              <a:t>19/07/2016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F0E266-093C-403A-9FA7-3E11958A76AB}" type="slidenum">
              <a:rPr lang="en-GB"/>
              <a:pPr>
                <a:defRPr/>
              </a:pPr>
              <a:t>‹#›</a:t>
            </a:fld>
            <a:endParaRPr lang="en-GB"/>
          </a:p>
        </p:txBody>
      </p:sp>
    </p:spTree>
    <p:extLst>
      <p:ext uri="{BB962C8B-B14F-4D97-AF65-F5344CB8AC3E}">
        <p14:creationId xmlns:p14="http://schemas.microsoft.com/office/powerpoint/2010/main" val="101480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50ADFB4-4AD4-4B17-B3FB-264ECB326F59}" type="datetimeFigureOut">
              <a:rPr lang="en-GB"/>
              <a:pPr>
                <a:defRPr/>
              </a:pPr>
              <a:t>19/07/2016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7472267-7E9F-42FD-83BD-B2559DD7DD19}" type="slidenum">
              <a:rPr lang="en-GB"/>
              <a:pPr>
                <a:defRPr/>
              </a:pPr>
              <a:t>‹#›</a:t>
            </a:fld>
            <a:endParaRPr lang="en-GB"/>
          </a:p>
        </p:txBody>
      </p:sp>
    </p:spTree>
    <p:extLst>
      <p:ext uri="{BB962C8B-B14F-4D97-AF65-F5344CB8AC3E}">
        <p14:creationId xmlns:p14="http://schemas.microsoft.com/office/powerpoint/2010/main" val="13517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221018-7CD9-4631-975A-F510C22A99E0}" type="datetimeFigureOut">
              <a:rPr lang="en-GB"/>
              <a:pPr>
                <a:defRPr/>
              </a:pPr>
              <a:t>19/07/2016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9CFA69-D824-4162-891B-61F8AE139B4E}" type="slidenum">
              <a:rPr lang="en-GB"/>
              <a:pPr>
                <a:defRPr/>
              </a:pPr>
              <a:t>‹#›</a:t>
            </a:fld>
            <a:endParaRPr lang="en-GB"/>
          </a:p>
        </p:txBody>
      </p:sp>
    </p:spTree>
    <p:extLst>
      <p:ext uri="{BB962C8B-B14F-4D97-AF65-F5344CB8AC3E}">
        <p14:creationId xmlns:p14="http://schemas.microsoft.com/office/powerpoint/2010/main" val="269271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91F11E-4612-4E9D-95A7-BF611203DF7B}" type="datetimeFigureOut">
              <a:rPr lang="en-GB"/>
              <a:pPr>
                <a:defRPr/>
              </a:pPr>
              <a:t>19/07/2016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BC663FD-9460-4253-9A4A-C577E01402CC}" type="slidenum">
              <a:rPr lang="en-GB"/>
              <a:pPr>
                <a:defRPr/>
              </a:pPr>
              <a:t>‹#›</a:t>
            </a:fld>
            <a:endParaRPr lang="en-GB"/>
          </a:p>
        </p:txBody>
      </p:sp>
    </p:spTree>
    <p:extLst>
      <p:ext uri="{BB962C8B-B14F-4D97-AF65-F5344CB8AC3E}">
        <p14:creationId xmlns:p14="http://schemas.microsoft.com/office/powerpoint/2010/main" val="405801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13D8896-2B58-4497-9D1F-4BDD89EF1DA1}" type="datetimeFigureOut">
              <a:rPr lang="en-GB"/>
              <a:pPr>
                <a:defRPr/>
              </a:pPr>
              <a:t>19/07/2016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86587B-427F-4F9E-9E1A-01A3A1E9BA7F}" type="slidenum">
              <a:rPr lang="en-GB"/>
              <a:pPr>
                <a:defRPr/>
              </a:pPr>
              <a:t>‹#›</a:t>
            </a:fld>
            <a:endParaRPr lang="en-GB"/>
          </a:p>
        </p:txBody>
      </p:sp>
    </p:spTree>
    <p:extLst>
      <p:ext uri="{BB962C8B-B14F-4D97-AF65-F5344CB8AC3E}">
        <p14:creationId xmlns:p14="http://schemas.microsoft.com/office/powerpoint/2010/main" val="306120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7949FE8-D21C-4C65-8C56-383A0A5174A0}" type="datetimeFigureOut">
              <a:rPr lang="en-GB"/>
              <a:pPr>
                <a:defRPr/>
              </a:pPr>
              <a:t>19/07/2016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5EDE23F-6B58-4085-BA7C-772CD6A0E2BD}" type="slidenum">
              <a:rPr lang="en-GB"/>
              <a:pPr>
                <a:defRPr/>
              </a:pPr>
              <a:t>‹#›</a:t>
            </a:fld>
            <a:endParaRPr lang="en-GB"/>
          </a:p>
        </p:txBody>
      </p:sp>
    </p:spTree>
    <p:extLst>
      <p:ext uri="{BB962C8B-B14F-4D97-AF65-F5344CB8AC3E}">
        <p14:creationId xmlns:p14="http://schemas.microsoft.com/office/powerpoint/2010/main" val="301855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F2423F1-9619-41FF-A43B-832A3A28939C}" type="datetimeFigureOut">
              <a:rPr lang="en-GB"/>
              <a:pPr>
                <a:defRPr/>
              </a:pPr>
              <a:t>19/07/2016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65FFD10-0CD0-4B44-B1C9-4058DE518D05}" type="slidenum">
              <a:rPr lang="en-GB"/>
              <a:pPr>
                <a:defRPr/>
              </a:pPr>
              <a:t>‹#›</a:t>
            </a:fld>
            <a:endParaRPr lang="en-GB"/>
          </a:p>
        </p:txBody>
      </p:sp>
    </p:spTree>
    <p:extLst>
      <p:ext uri="{BB962C8B-B14F-4D97-AF65-F5344CB8AC3E}">
        <p14:creationId xmlns:p14="http://schemas.microsoft.com/office/powerpoint/2010/main" val="196207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CEA0EC-B2BA-4878-86AD-DB74A2C5202D}" type="datetimeFigureOut">
              <a:rPr lang="en-GB"/>
              <a:pPr>
                <a:defRPr/>
              </a:pPr>
              <a:t>19/07/2016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892A0DD-2C29-4D7C-A4A3-6232885172B3}" type="slidenum">
              <a:rPr lang="en-GB"/>
              <a:pPr>
                <a:defRPr/>
              </a:pPr>
              <a:t>‹#›</a:t>
            </a:fld>
            <a:endParaRPr lang="en-GB"/>
          </a:p>
        </p:txBody>
      </p:sp>
    </p:spTree>
    <p:extLst>
      <p:ext uri="{BB962C8B-B14F-4D97-AF65-F5344CB8AC3E}">
        <p14:creationId xmlns:p14="http://schemas.microsoft.com/office/powerpoint/2010/main" val="229278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7D9D0A-621D-4441-9880-23EA25ABE958}" type="datetimeFigureOut">
              <a:rPr lang="en-GB"/>
              <a:pPr>
                <a:defRPr/>
              </a:pPr>
              <a:t>19/07/2016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C342E5-36BE-457D-B3BB-F96D3A0F1707}" type="slidenum">
              <a:rPr lang="en-GB"/>
              <a:pPr>
                <a:defRPr/>
              </a:pPr>
              <a:t>‹#›</a:t>
            </a:fld>
            <a:endParaRPr lang="en-GB"/>
          </a:p>
        </p:txBody>
      </p:sp>
    </p:spTree>
    <p:extLst>
      <p:ext uri="{BB962C8B-B14F-4D97-AF65-F5344CB8AC3E}">
        <p14:creationId xmlns:p14="http://schemas.microsoft.com/office/powerpoint/2010/main" val="106948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C9EFA5-53B7-44EC-9961-0329A2D6922C}" type="datetimeFigureOut">
              <a:rPr lang="en-GB"/>
              <a:pPr>
                <a:defRPr/>
              </a:pPr>
              <a:t>19/07/2016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1B33EC-647E-4A00-AD22-C992A9CA8F09}" type="slidenum">
              <a:rPr lang="en-GB"/>
              <a:pPr>
                <a:defRPr/>
              </a:pPr>
              <a:t>‹#›</a:t>
            </a:fld>
            <a:endParaRPr lang="en-GB"/>
          </a:p>
        </p:txBody>
      </p:sp>
    </p:spTree>
    <p:extLst>
      <p:ext uri="{BB962C8B-B14F-4D97-AF65-F5344CB8AC3E}">
        <p14:creationId xmlns:p14="http://schemas.microsoft.com/office/powerpoint/2010/main" val="299194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44F4D0-9C2B-498E-B2B5-A6D73F17A9EA}" type="datetimeFigureOut">
              <a:rPr lang="en-GB"/>
              <a:pPr>
                <a:defRPr/>
              </a:pPr>
              <a:t>19/07/2016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C959E8-61A6-4283-BA8C-2F80FFAA966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Chart1.xls"/><Relationship Id="rId5" Type="http://schemas.openxmlformats.org/officeDocument/2006/relationships/oleObject" Target="../embeddings/oleObject1.bin"/><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9525"/>
            <a:ext cx="9167813" cy="6875463"/>
          </a:xfrm>
        </p:spPr>
      </p:pic>
      <p:sp>
        <p:nvSpPr>
          <p:cNvPr id="5" name="Заголовок 1"/>
          <p:cNvSpPr txBox="1">
            <a:spLocks/>
          </p:cNvSpPr>
          <p:nvPr/>
        </p:nvSpPr>
        <p:spPr bwMode="auto">
          <a:xfrm>
            <a:off x="-204788" y="2781300"/>
            <a:ext cx="95059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endParaRPr lang="fr-BE" sz="4400" b="1" i="1" kern="0" dirty="0" smtClean="0">
              <a:solidFill>
                <a:srgbClr val="FFD624"/>
              </a:solidFill>
              <a:latin typeface="Verdana"/>
              <a:ea typeface="+mj-ea"/>
              <a:cs typeface="+mj-cs"/>
            </a:endParaRPr>
          </a:p>
          <a:p>
            <a:pPr algn="ctr">
              <a:spcBef>
                <a:spcPct val="0"/>
              </a:spcBef>
              <a:buFontTx/>
              <a:buNone/>
              <a:defRPr/>
            </a:pPr>
            <a:endParaRPr lang="fr-BE" sz="4400" b="1" i="1" kern="0" dirty="0">
              <a:solidFill>
                <a:srgbClr val="FFD624"/>
              </a:solidFill>
              <a:latin typeface="Verdana"/>
              <a:ea typeface="+mj-ea"/>
              <a:cs typeface="+mj-cs"/>
            </a:endParaRPr>
          </a:p>
          <a:p>
            <a:pPr algn="ctr">
              <a:spcBef>
                <a:spcPct val="0"/>
              </a:spcBef>
              <a:buFontTx/>
              <a:buNone/>
              <a:defRPr/>
            </a:pPr>
            <a:r>
              <a:rPr lang="fr-BE" sz="4400" b="1" i="1" kern="0" dirty="0" smtClean="0">
                <a:solidFill>
                  <a:srgbClr val="FFD624"/>
                </a:solidFill>
                <a:latin typeface="Verdana"/>
                <a:ea typeface="+mj-ea"/>
                <a:cs typeface="+mj-cs"/>
              </a:rPr>
              <a:t>EU4Business</a:t>
            </a:r>
            <a:r>
              <a:rPr lang="fr-BE" sz="4000" b="1" i="1" kern="0" dirty="0">
                <a:solidFill>
                  <a:srgbClr val="FFD624"/>
                </a:solidFill>
                <a:latin typeface="Verdana"/>
                <a:ea typeface="+mj-ea"/>
                <a:cs typeface="+mj-cs"/>
              </a:rPr>
              <a:t/>
            </a:r>
            <a:br>
              <a:rPr lang="fr-BE" sz="4000" b="1" i="1" kern="0" dirty="0">
                <a:solidFill>
                  <a:srgbClr val="FFD624"/>
                </a:solidFill>
                <a:latin typeface="Verdana"/>
                <a:ea typeface="+mj-ea"/>
                <a:cs typeface="+mj-cs"/>
              </a:rPr>
            </a:br>
            <a:r>
              <a:rPr lang="fr-BE" sz="3600" b="1" i="1" kern="0" dirty="0">
                <a:solidFill>
                  <a:srgbClr val="FFD624"/>
                </a:solidFill>
                <a:latin typeface="Verdana"/>
                <a:ea typeface="+mj-ea"/>
                <a:cs typeface="+mj-cs"/>
              </a:rPr>
              <a:t/>
            </a:r>
            <a:br>
              <a:rPr lang="fr-BE" sz="3600" b="1" i="1" kern="0" dirty="0">
                <a:solidFill>
                  <a:srgbClr val="FFD624"/>
                </a:solidFill>
                <a:latin typeface="Verdana"/>
                <a:ea typeface="+mj-ea"/>
                <a:cs typeface="+mj-cs"/>
              </a:rPr>
            </a:br>
            <a:r>
              <a:rPr lang="en-US" altLang="en-US" sz="4400" b="1" dirty="0" smtClean="0">
                <a:solidFill>
                  <a:srgbClr val="0F5494"/>
                </a:solidFill>
              </a:rPr>
              <a:t>EU SUPPORT TO SMEs IN UKRAINE</a:t>
            </a:r>
          </a:p>
          <a:p>
            <a:pPr algn="ctr">
              <a:spcBef>
                <a:spcPct val="0"/>
              </a:spcBef>
              <a:buFontTx/>
              <a:buNone/>
              <a:defRPr/>
            </a:pPr>
            <a:endParaRPr lang="en-US" altLang="en-US" sz="4400" b="1" dirty="0">
              <a:solidFill>
                <a:srgbClr val="0F5494"/>
              </a:solidFill>
            </a:endParaRPr>
          </a:p>
          <a:p>
            <a:pPr algn="ctr">
              <a:spcBef>
                <a:spcPct val="0"/>
              </a:spcBef>
              <a:buFontTx/>
              <a:buNone/>
              <a:defRPr/>
            </a:pPr>
            <a:endParaRPr lang="en-GB" altLang="en-US" sz="2400" b="1" i="1" dirty="0" smtClean="0">
              <a:solidFill>
                <a:srgbClr val="0F5494"/>
              </a:solidFill>
            </a:endParaRPr>
          </a:p>
          <a:p>
            <a:pPr algn="ctr">
              <a:spcBef>
                <a:spcPct val="0"/>
              </a:spcBef>
              <a:buFontTx/>
              <a:buNone/>
              <a:defRPr/>
            </a:pPr>
            <a:r>
              <a:rPr lang="en-US" altLang="en-US" sz="2400" b="1" i="1" dirty="0" smtClean="0">
                <a:solidFill>
                  <a:srgbClr val="0F5494"/>
                </a:solidFill>
              </a:rPr>
              <a:t>EU4Business week</a:t>
            </a:r>
          </a:p>
          <a:p>
            <a:pPr algn="ctr">
              <a:spcBef>
                <a:spcPct val="0"/>
              </a:spcBef>
              <a:buFontTx/>
              <a:buNone/>
              <a:defRPr/>
            </a:pPr>
            <a:r>
              <a:rPr lang="en-US" altLang="en-US" sz="2400" b="1" i="1" dirty="0" smtClean="0">
                <a:solidFill>
                  <a:srgbClr val="0F5494"/>
                </a:solidFill>
              </a:rPr>
              <a:t>SMEs Donors' Forum</a:t>
            </a:r>
            <a:endParaRPr lang="en-GB" altLang="en-US" sz="2400" b="1" i="1" dirty="0" smtClean="0">
              <a:solidFill>
                <a:srgbClr val="0F5494"/>
              </a:solidFill>
            </a:endParaRPr>
          </a:p>
          <a:p>
            <a:pPr algn="ctr">
              <a:spcBef>
                <a:spcPct val="0"/>
              </a:spcBef>
              <a:buFontTx/>
              <a:buNone/>
              <a:defRPr/>
            </a:pPr>
            <a:r>
              <a:rPr lang="en-GB" altLang="en-US" sz="2400" b="1" dirty="0" smtClean="0">
                <a:solidFill>
                  <a:srgbClr val="0F5494"/>
                </a:solidFill>
              </a:rPr>
              <a:t>MIM-Kyiv Business school, 12 July </a:t>
            </a:r>
            <a:r>
              <a:rPr lang="en-GB" altLang="en-US" sz="2400" b="1" dirty="0">
                <a:solidFill>
                  <a:srgbClr val="0F5494"/>
                </a:solidFill>
              </a:rPr>
              <a:t>2016</a:t>
            </a:r>
            <a:endParaRPr lang="en-US" altLang="en-US" sz="2400" b="1" dirty="0" smtClean="0">
              <a:solidFill>
                <a:srgbClr val="0F5494"/>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11267"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a:solidFill>
                  <a:srgbClr val="0F5494"/>
                </a:solidFill>
              </a:rPr>
              <a:t>New </a:t>
            </a:r>
            <a:r>
              <a:rPr lang="en-GB" altLang="en-US" sz="4400" b="1" i="1">
                <a:solidFill>
                  <a:srgbClr val="0F5494"/>
                </a:solidFill>
              </a:rPr>
              <a:t>EU4Business</a:t>
            </a:r>
            <a:endParaRPr lang="uk-UA" altLang="en-US" sz="4400" b="1" i="1">
              <a:solidFill>
                <a:srgbClr val="0F5494"/>
              </a:solidFill>
            </a:endParaRPr>
          </a:p>
        </p:txBody>
      </p:sp>
      <p:sp>
        <p:nvSpPr>
          <p:cNvPr id="6" name="Content Placeholder 2"/>
          <p:cNvSpPr txBox="1">
            <a:spLocks/>
          </p:cNvSpPr>
          <p:nvPr/>
        </p:nvSpPr>
        <p:spPr bwMode="auto">
          <a:xfrm>
            <a:off x="107950" y="1819275"/>
            <a:ext cx="8589963"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lnSpc>
                <a:spcPct val="120000"/>
              </a:lnSpc>
              <a:spcBef>
                <a:spcPts val="300"/>
              </a:spcBef>
              <a:spcAft>
                <a:spcPts val="600"/>
              </a:spcAft>
              <a:buFont typeface="Arial" charset="0"/>
              <a:buNone/>
              <a:defRPr/>
            </a:pPr>
            <a:r>
              <a:rPr lang="en-US" sz="3500" i="1" dirty="0" smtClean="0">
                <a:solidFill>
                  <a:srgbClr val="0F5494"/>
                </a:solidFill>
                <a:ea typeface="+mj-ea"/>
                <a:cs typeface="+mj-cs"/>
              </a:rPr>
              <a:t>Technical </a:t>
            </a:r>
            <a:r>
              <a:rPr lang="en-US" sz="3500" i="1" dirty="0">
                <a:solidFill>
                  <a:srgbClr val="0F5494"/>
                </a:solidFill>
                <a:ea typeface="+mj-ea"/>
                <a:cs typeface="+mj-cs"/>
              </a:rPr>
              <a:t>Assistance </a:t>
            </a:r>
          </a:p>
          <a:p>
            <a:pPr marL="0" indent="0" algn="just" eaLnBrk="1" fontAlgn="auto" hangingPunct="1">
              <a:lnSpc>
                <a:spcPct val="120000"/>
              </a:lnSpc>
              <a:spcBef>
                <a:spcPts val="300"/>
              </a:spcBef>
              <a:spcAft>
                <a:spcPts val="600"/>
              </a:spcAft>
              <a:buFont typeface="Arial" charset="0"/>
              <a:buNone/>
              <a:defRPr/>
            </a:pPr>
            <a:r>
              <a:rPr lang="en-US" sz="3500" i="1" dirty="0">
                <a:solidFill>
                  <a:srgbClr val="0F5494"/>
                </a:solidFill>
                <a:ea typeface="+mj-ea"/>
                <a:cs typeface="+mj-cs"/>
              </a:rPr>
              <a:t>Network of 15 Business Support </a:t>
            </a:r>
            <a:r>
              <a:rPr lang="en-US" sz="3500" i="1" dirty="0" err="1">
                <a:solidFill>
                  <a:srgbClr val="0F5494"/>
                </a:solidFill>
                <a:ea typeface="+mj-ea"/>
                <a:cs typeface="+mj-cs"/>
              </a:rPr>
              <a:t>Centres</a:t>
            </a:r>
            <a:endParaRPr lang="en-US" sz="3500" i="1" dirty="0">
              <a:solidFill>
                <a:srgbClr val="0F5494"/>
              </a:solidFill>
              <a:ea typeface="+mj-ea"/>
              <a:cs typeface="+mj-cs"/>
            </a:endParaRPr>
          </a:p>
          <a:p>
            <a:pPr marL="0" indent="0" algn="just" eaLnBrk="1" fontAlgn="auto" hangingPunct="1">
              <a:lnSpc>
                <a:spcPct val="120000"/>
              </a:lnSpc>
              <a:spcBef>
                <a:spcPts val="300"/>
              </a:spcBef>
              <a:spcAft>
                <a:spcPts val="600"/>
              </a:spcAft>
              <a:buFont typeface="Arial" charset="0"/>
              <a:buNone/>
              <a:defRPr/>
            </a:pPr>
            <a:r>
              <a:rPr lang="en-US" sz="3500" i="1" dirty="0" smtClean="0">
                <a:solidFill>
                  <a:srgbClr val="0F5494"/>
                </a:solidFill>
                <a:ea typeface="+mj-ea"/>
                <a:cs typeface="+mj-cs"/>
              </a:rPr>
              <a:t>with the EBRD, </a:t>
            </a:r>
            <a:r>
              <a:rPr lang="en-US" sz="3500" i="1" dirty="0">
                <a:solidFill>
                  <a:srgbClr val="0F5494"/>
                </a:solidFill>
                <a:ea typeface="+mj-ea"/>
                <a:cs typeface="+mj-cs"/>
              </a:rPr>
              <a:t>reaching out to </a:t>
            </a:r>
          </a:p>
          <a:p>
            <a:pPr marL="0" indent="0" algn="just" eaLnBrk="1" fontAlgn="auto" hangingPunct="1">
              <a:lnSpc>
                <a:spcPct val="120000"/>
              </a:lnSpc>
              <a:spcBef>
                <a:spcPts val="300"/>
              </a:spcBef>
              <a:spcAft>
                <a:spcPts val="600"/>
              </a:spcAft>
              <a:buFont typeface="Arial" charset="0"/>
              <a:buNone/>
              <a:defRPr/>
            </a:pPr>
            <a:r>
              <a:rPr lang="en-US" sz="3500" i="1" dirty="0">
                <a:solidFill>
                  <a:srgbClr val="0F5494"/>
                </a:solidFill>
                <a:ea typeface="+mj-ea"/>
                <a:cs typeface="+mj-cs"/>
              </a:rPr>
              <a:t>30, 000 Ukrainian </a:t>
            </a:r>
            <a:r>
              <a:rPr lang="en-US" sz="3500" i="1" dirty="0" smtClean="0">
                <a:solidFill>
                  <a:srgbClr val="0F5494"/>
                </a:solidFill>
                <a:ea typeface="+mj-ea"/>
                <a:cs typeface="+mj-cs"/>
              </a:rPr>
              <a:t>SMEs</a:t>
            </a:r>
            <a:endParaRPr lang="et-EE" sz="3500" i="1" dirty="0" smtClean="0">
              <a:solidFill>
                <a:srgbClr val="0F5494"/>
              </a:solidFill>
              <a:ea typeface="+mj-ea"/>
              <a:cs typeface="+mj-cs"/>
            </a:endParaRPr>
          </a:p>
          <a:p>
            <a:pPr marL="0" indent="0" algn="just" eaLnBrk="1" fontAlgn="auto" hangingPunct="1">
              <a:lnSpc>
                <a:spcPct val="120000"/>
              </a:lnSpc>
              <a:spcBef>
                <a:spcPts val="300"/>
              </a:spcBef>
              <a:spcAft>
                <a:spcPts val="600"/>
              </a:spcAft>
              <a:buFont typeface="Arial" charset="0"/>
              <a:buNone/>
              <a:defRPr/>
            </a:pPr>
            <a:r>
              <a:rPr lang="et-EE" sz="3500" i="1" dirty="0" err="1" smtClean="0">
                <a:solidFill>
                  <a:srgbClr val="0F5494"/>
                </a:solidFill>
                <a:ea typeface="+mj-ea"/>
                <a:cs typeface="+mj-cs"/>
              </a:rPr>
              <a:t>Significant</a:t>
            </a:r>
            <a:r>
              <a:rPr lang="et-EE" sz="3500" i="1" dirty="0" smtClean="0">
                <a:solidFill>
                  <a:srgbClr val="0F5494"/>
                </a:solidFill>
                <a:ea typeface="+mj-ea"/>
                <a:cs typeface="+mj-cs"/>
              </a:rPr>
              <a:t> </a:t>
            </a:r>
            <a:r>
              <a:rPr lang="et-EE" sz="3500" i="1" dirty="0" err="1" smtClean="0">
                <a:solidFill>
                  <a:srgbClr val="0F5494"/>
                </a:solidFill>
                <a:ea typeface="+mj-ea"/>
                <a:cs typeface="+mj-cs"/>
              </a:rPr>
              <a:t>funding</a:t>
            </a:r>
            <a:endParaRPr lang="et-EE" sz="3500" i="1" dirty="0" smtClean="0">
              <a:solidFill>
                <a:srgbClr val="0F5494"/>
              </a:solidFill>
              <a:ea typeface="+mj-ea"/>
              <a:cs typeface="+mj-cs"/>
            </a:endParaRPr>
          </a:p>
        </p:txBody>
      </p:sp>
      <p:pic>
        <p:nvPicPr>
          <p:cNvPr id="11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221163"/>
            <a:ext cx="3608387"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12291"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400" b="1">
                <a:solidFill>
                  <a:srgbClr val="0F5494"/>
                </a:solidFill>
              </a:rPr>
              <a:t>Other EU support to SMEs</a:t>
            </a:r>
            <a:endParaRPr lang="en-GB" altLang="en-US" sz="4400" b="1" i="1">
              <a:solidFill>
                <a:srgbClr val="0F5494"/>
              </a:solidFill>
            </a:endParaRPr>
          </a:p>
        </p:txBody>
      </p:sp>
      <p:sp>
        <p:nvSpPr>
          <p:cNvPr id="6" name="Content Placeholder 2"/>
          <p:cNvSpPr txBox="1">
            <a:spLocks/>
          </p:cNvSpPr>
          <p:nvPr/>
        </p:nvSpPr>
        <p:spPr bwMode="auto">
          <a:xfrm>
            <a:off x="107950" y="1819275"/>
            <a:ext cx="78486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lnSpc>
                <a:spcPct val="120000"/>
              </a:lnSpc>
              <a:spcBef>
                <a:spcPts val="300"/>
              </a:spcBef>
              <a:spcAft>
                <a:spcPts val="600"/>
              </a:spcAft>
              <a:buFont typeface="Arial" charset="0"/>
              <a:buNone/>
              <a:defRPr/>
            </a:pPr>
            <a:r>
              <a:rPr lang="en-US" sz="5700" dirty="0" smtClean="0">
                <a:solidFill>
                  <a:srgbClr val="0F5494"/>
                </a:solidFill>
                <a:ea typeface="+mj-ea"/>
                <a:cs typeface="+mj-cs"/>
              </a:rPr>
              <a:t>EU funds..</a:t>
            </a:r>
          </a:p>
          <a:p>
            <a:pPr marL="0" indent="0" algn="just" eaLnBrk="1" fontAlgn="auto" hangingPunct="1">
              <a:lnSpc>
                <a:spcPct val="120000"/>
              </a:lnSpc>
              <a:spcBef>
                <a:spcPts val="300"/>
              </a:spcBef>
              <a:spcAft>
                <a:spcPts val="600"/>
              </a:spcAft>
              <a:buFont typeface="Arial" charset="0"/>
              <a:buNone/>
              <a:defRPr/>
            </a:pPr>
            <a:r>
              <a:rPr lang="en-US" sz="4000" dirty="0" smtClean="0">
                <a:solidFill>
                  <a:srgbClr val="0F5494"/>
                </a:solidFill>
                <a:ea typeface="+mj-ea"/>
                <a:cs typeface="+mj-cs"/>
              </a:rPr>
              <a:t>..EIB/EIF Guarantee Facility</a:t>
            </a:r>
          </a:p>
          <a:p>
            <a:pPr marL="0" indent="0" algn="just" eaLnBrk="1" fontAlgn="auto" hangingPunct="1">
              <a:lnSpc>
                <a:spcPct val="120000"/>
              </a:lnSpc>
              <a:spcBef>
                <a:spcPts val="300"/>
              </a:spcBef>
              <a:spcAft>
                <a:spcPts val="600"/>
              </a:spcAft>
              <a:buFont typeface="Arial" charset="0"/>
              <a:buNone/>
              <a:defRPr/>
            </a:pPr>
            <a:r>
              <a:rPr lang="en-US" sz="4000" dirty="0" smtClean="0">
                <a:solidFill>
                  <a:srgbClr val="0F5494"/>
                </a:solidFill>
                <a:ea typeface="+mj-ea"/>
                <a:cs typeface="+mj-cs"/>
              </a:rPr>
              <a:t>..East </a:t>
            </a:r>
            <a:r>
              <a:rPr lang="en-US" sz="4000" dirty="0">
                <a:solidFill>
                  <a:srgbClr val="0F5494"/>
                </a:solidFill>
                <a:ea typeface="+mj-ea"/>
                <a:cs typeface="+mj-cs"/>
              </a:rPr>
              <a:t>Invest </a:t>
            </a:r>
            <a:r>
              <a:rPr lang="en-US" sz="4000" dirty="0" smtClean="0">
                <a:solidFill>
                  <a:srgbClr val="0F5494"/>
                </a:solidFill>
                <a:ea typeface="+mj-ea"/>
                <a:cs typeface="+mj-cs"/>
              </a:rPr>
              <a:t>II</a:t>
            </a:r>
          </a:p>
          <a:p>
            <a:pPr marL="0" indent="0" algn="just" eaLnBrk="1" fontAlgn="auto" hangingPunct="1">
              <a:lnSpc>
                <a:spcPct val="120000"/>
              </a:lnSpc>
              <a:spcBef>
                <a:spcPts val="300"/>
              </a:spcBef>
              <a:spcAft>
                <a:spcPts val="600"/>
              </a:spcAft>
              <a:buFont typeface="Arial" charset="0"/>
              <a:buNone/>
              <a:defRPr/>
            </a:pPr>
            <a:r>
              <a:rPr lang="en-US" sz="4000" dirty="0" smtClean="0">
                <a:solidFill>
                  <a:srgbClr val="0F5494"/>
                </a:solidFill>
                <a:ea typeface="+mj-ea"/>
                <a:cs typeface="+mj-cs"/>
              </a:rPr>
              <a:t>..EBRD </a:t>
            </a:r>
            <a:r>
              <a:rPr lang="en-US" sz="4000" dirty="0">
                <a:solidFill>
                  <a:srgbClr val="0F5494"/>
                </a:solidFill>
                <a:ea typeface="+mj-ea"/>
                <a:cs typeface="+mj-cs"/>
              </a:rPr>
              <a:t>Small Business </a:t>
            </a:r>
            <a:r>
              <a:rPr lang="en-US" sz="4000" dirty="0" smtClean="0">
                <a:solidFill>
                  <a:srgbClr val="0F5494"/>
                </a:solidFill>
                <a:ea typeface="+mj-ea"/>
                <a:cs typeface="+mj-cs"/>
              </a:rPr>
              <a:t>Support, phase II </a:t>
            </a:r>
            <a:r>
              <a:rPr lang="en-US" sz="4000" dirty="0">
                <a:solidFill>
                  <a:srgbClr val="0F5494"/>
                </a:solidFill>
                <a:ea typeface="+mj-ea"/>
                <a:cs typeface="+mj-cs"/>
              </a:rPr>
              <a:t>and Women </a:t>
            </a:r>
            <a:r>
              <a:rPr lang="en-US" sz="4000" dirty="0" smtClean="0">
                <a:solidFill>
                  <a:srgbClr val="0F5494"/>
                </a:solidFill>
                <a:ea typeface="+mj-ea"/>
                <a:cs typeface="+mj-cs"/>
              </a:rPr>
              <a:t>in Business </a:t>
            </a:r>
          </a:p>
          <a:p>
            <a:pPr marL="0" indent="0" algn="just" eaLnBrk="1" fontAlgn="auto" hangingPunct="1">
              <a:lnSpc>
                <a:spcPct val="120000"/>
              </a:lnSpc>
              <a:spcBef>
                <a:spcPts val="300"/>
              </a:spcBef>
              <a:spcAft>
                <a:spcPts val="600"/>
              </a:spcAft>
              <a:buFont typeface="Arial" charset="0"/>
              <a:buNone/>
              <a:defRPr/>
            </a:pPr>
            <a:r>
              <a:rPr lang="en-US" sz="4000" dirty="0" smtClean="0">
                <a:solidFill>
                  <a:srgbClr val="0F5494"/>
                </a:solidFill>
                <a:ea typeface="+mj-ea"/>
                <a:cs typeface="+mj-cs"/>
              </a:rPr>
              <a:t>..</a:t>
            </a:r>
            <a:r>
              <a:rPr lang="en-GB" sz="4000" dirty="0" smtClean="0">
                <a:solidFill>
                  <a:srgbClr val="0F5494"/>
                </a:solidFill>
                <a:ea typeface="+mj-ea"/>
                <a:cs typeface="+mj-cs"/>
              </a:rPr>
              <a:t>SME </a:t>
            </a:r>
            <a:r>
              <a:rPr lang="en-GB" sz="4000" dirty="0">
                <a:solidFill>
                  <a:srgbClr val="0F5494"/>
                </a:solidFill>
                <a:ea typeface="+mj-ea"/>
                <a:cs typeface="+mj-cs"/>
              </a:rPr>
              <a:t>Finance </a:t>
            </a:r>
            <a:r>
              <a:rPr lang="en-GB" sz="4000" dirty="0" smtClean="0">
                <a:solidFill>
                  <a:srgbClr val="0F5494"/>
                </a:solidFill>
                <a:ea typeface="+mj-ea"/>
                <a:cs typeface="+mj-cs"/>
              </a:rPr>
              <a:t>Facility</a:t>
            </a:r>
          </a:p>
          <a:p>
            <a:pPr marL="0" indent="0" eaLnBrk="1" fontAlgn="auto" hangingPunct="1">
              <a:lnSpc>
                <a:spcPct val="120000"/>
              </a:lnSpc>
              <a:spcBef>
                <a:spcPts val="300"/>
              </a:spcBef>
              <a:spcAft>
                <a:spcPts val="600"/>
              </a:spcAft>
              <a:buFont typeface="Arial" charset="0"/>
              <a:buNone/>
              <a:defRPr/>
            </a:pPr>
            <a:r>
              <a:rPr lang="en-GB" sz="4000" dirty="0" smtClean="0">
                <a:solidFill>
                  <a:srgbClr val="0F5494"/>
                </a:solidFill>
                <a:ea typeface="+mj-ea"/>
                <a:cs typeface="+mj-cs"/>
              </a:rPr>
              <a:t>..DCFTA Facility for SMEs </a:t>
            </a:r>
            <a:r>
              <a:rPr lang="en-GB" sz="4000" dirty="0">
                <a:solidFill>
                  <a:srgbClr val="0F5494"/>
                </a:solidFill>
                <a:ea typeface="+mj-ea"/>
                <a:cs typeface="+mj-cs"/>
              </a:rPr>
              <a:t>(EBRD, EIB)</a:t>
            </a:r>
            <a:r>
              <a:rPr lang="en-GB" sz="3800" dirty="0">
                <a:solidFill>
                  <a:srgbClr val="0F5494"/>
                </a:solidFill>
                <a:ea typeface="+mj-ea"/>
                <a:cs typeface="+mj-cs"/>
              </a:rPr>
              <a:t> </a:t>
            </a:r>
            <a:r>
              <a:rPr lang="en-GB" sz="2600" i="1" dirty="0" smtClean="0">
                <a:solidFill>
                  <a:srgbClr val="0F5494"/>
                </a:solidFill>
                <a:ea typeface="+mj-ea"/>
                <a:cs typeface="+mj-cs"/>
              </a:rPr>
              <a:t>– SMEs in Ukraine</a:t>
            </a:r>
            <a:r>
              <a:rPr lang="en-GB" sz="2600" i="1" dirty="0">
                <a:solidFill>
                  <a:srgbClr val="0F5494"/>
                </a:solidFill>
                <a:ea typeface="+mj-ea"/>
                <a:cs typeface="+mj-cs"/>
              </a:rPr>
              <a:t>, Georgia and Moldova  to adapt </a:t>
            </a:r>
            <a:r>
              <a:rPr lang="en-GB" sz="2600" i="1" dirty="0" smtClean="0">
                <a:solidFill>
                  <a:srgbClr val="0F5494"/>
                </a:solidFill>
                <a:ea typeface="+mj-ea"/>
                <a:cs typeface="+mj-cs"/>
              </a:rPr>
              <a:t>to </a:t>
            </a:r>
            <a:r>
              <a:rPr lang="en-GB" sz="2600" i="1" dirty="0">
                <a:solidFill>
                  <a:srgbClr val="0F5494"/>
                </a:solidFill>
                <a:ea typeface="+mj-ea"/>
                <a:cs typeface="+mj-cs"/>
              </a:rPr>
              <a:t>and benefit from the </a:t>
            </a:r>
            <a:r>
              <a:rPr lang="en-GB" sz="2600" i="1" dirty="0" smtClean="0">
                <a:solidFill>
                  <a:srgbClr val="0F5494"/>
                </a:solidFill>
                <a:ea typeface="+mj-ea"/>
                <a:cs typeface="+mj-cs"/>
              </a:rPr>
              <a:t>DCFTA (EU4Business)</a:t>
            </a:r>
            <a:endParaRPr lang="en-GB" sz="2600" i="1" dirty="0">
              <a:solidFill>
                <a:srgbClr val="0F5494"/>
              </a:solidFill>
              <a:ea typeface="+mj-ea"/>
              <a:cs typeface="+mj-cs"/>
            </a:endParaRPr>
          </a:p>
          <a:p>
            <a:pPr marL="0" indent="0" algn="just" eaLnBrk="1" fontAlgn="auto" hangingPunct="1">
              <a:lnSpc>
                <a:spcPct val="120000"/>
              </a:lnSpc>
              <a:spcBef>
                <a:spcPts val="300"/>
              </a:spcBef>
              <a:spcAft>
                <a:spcPts val="600"/>
              </a:spcAft>
              <a:buFont typeface="Arial" charset="0"/>
              <a:buNone/>
              <a:defRPr/>
            </a:pPr>
            <a:endParaRPr lang="en-GB" sz="3800" dirty="0">
              <a:solidFill>
                <a:srgbClr val="0F5494"/>
              </a:solidFill>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88" y="0"/>
            <a:ext cx="9167812" cy="6875463"/>
          </a:xfrm>
        </p:spPr>
      </p:pic>
      <p:sp>
        <p:nvSpPr>
          <p:cNvPr id="13315" name="Content Placeholder 2"/>
          <p:cNvSpPr txBox="1">
            <a:spLocks/>
          </p:cNvSpPr>
          <p:nvPr/>
        </p:nvSpPr>
        <p:spPr bwMode="auto">
          <a:xfrm>
            <a:off x="323850" y="15970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endParaRPr lang="en-US" altLang="en-US"/>
          </a:p>
          <a:p>
            <a:pPr algn="ctr">
              <a:buFont typeface="Arial" charset="0"/>
              <a:buNone/>
            </a:pPr>
            <a:r>
              <a:rPr lang="en-US" altLang="en-US" sz="4600" b="1">
                <a:solidFill>
                  <a:schemeClr val="bg1"/>
                </a:solidFill>
              </a:rPr>
              <a:t>Thank you for your attention!</a:t>
            </a:r>
            <a:endParaRPr lang="et-EE" altLang="en-US" sz="4600" b="1">
              <a:solidFill>
                <a:schemeClr val="bg1"/>
              </a:solidFill>
            </a:endParaRPr>
          </a:p>
          <a:p>
            <a:pPr algn="ctr">
              <a:buFont typeface="Arial" charset="0"/>
              <a:buNone/>
            </a:pPr>
            <a:r>
              <a:rPr lang="et-EE" altLang="en-US" sz="4000" b="1" i="1">
                <a:solidFill>
                  <a:schemeClr val="bg1"/>
                </a:solidFill>
              </a:rPr>
              <a:t>Boris FILIPOV, </a:t>
            </a:r>
            <a:r>
              <a:rPr lang="et-EE" altLang="en-US" sz="4000" b="1">
                <a:solidFill>
                  <a:schemeClr val="bg1"/>
                </a:solidFill>
              </a:rPr>
              <a:t>boris.filipov@eeas.europa.eu </a:t>
            </a:r>
            <a:endParaRPr lang="en-US" altLang="en-US" sz="4000" i="1"/>
          </a:p>
          <a:p>
            <a:pPr algn="ctr">
              <a:buFont typeface="Arial" charset="0"/>
              <a:buNone/>
            </a:pPr>
            <a:r>
              <a:rPr lang="en-GB" altLang="en-US" sz="2800" i="1">
                <a:solidFill>
                  <a:schemeClr val="bg1"/>
                </a:solidFill>
              </a:rPr>
              <a:t>https://www.facebook.com/EUDelegationUkraine/</a:t>
            </a:r>
          </a:p>
          <a:p>
            <a:pPr algn="ctr">
              <a:buFont typeface="Arial" charset="0"/>
              <a:buNone/>
            </a:pPr>
            <a:r>
              <a:rPr lang="en-GB" altLang="en-US" sz="2800" i="1">
                <a:solidFill>
                  <a:schemeClr val="bg1"/>
                </a:solidFill>
              </a:rPr>
              <a:t>http://eeas.europa.eu/delegations/ukraine/ </a:t>
            </a:r>
          </a:p>
          <a:p>
            <a:pPr algn="ctr">
              <a:buFont typeface="Arial" charset="0"/>
              <a:buNone/>
            </a:pPr>
            <a:r>
              <a:rPr lang="en-GB" altLang="en-US" sz="2800" i="1">
                <a:solidFill>
                  <a:schemeClr val="bg1"/>
                </a:solidFill>
              </a:rPr>
              <a:t>https://twitter.com/EUDelegationUA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Объект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400" y="-17463"/>
            <a:ext cx="9169400" cy="6875463"/>
          </a:xfrm>
        </p:spPr>
      </p:pic>
      <p:sp>
        <p:nvSpPr>
          <p:cNvPr id="3075"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uk-UA" altLang="en-US" sz="4400" b="1">
              <a:solidFill>
                <a:srgbClr val="0F5494"/>
              </a:solidFill>
            </a:endParaRPr>
          </a:p>
        </p:txBody>
      </p:sp>
      <p:sp>
        <p:nvSpPr>
          <p:cNvPr id="6" name="Content Placeholder 2"/>
          <p:cNvSpPr txBox="1">
            <a:spLocks/>
          </p:cNvSpPr>
          <p:nvPr/>
        </p:nvSpPr>
        <p:spPr bwMode="auto">
          <a:xfrm>
            <a:off x="107950" y="1028700"/>
            <a:ext cx="8205788"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Clr>
                <a:srgbClr val="000000"/>
              </a:buClr>
              <a:buFont typeface="Arial" charset="0"/>
              <a:buNone/>
              <a:defRPr/>
            </a:pPr>
            <a:r>
              <a:rPr lang="et-EE" altLang="en-US" sz="2800" i="1" kern="0" dirty="0" smtClean="0">
                <a:solidFill>
                  <a:srgbClr val="0F5494"/>
                </a:solidFill>
                <a:latin typeface="Verdana"/>
              </a:rPr>
              <a:t> </a:t>
            </a:r>
          </a:p>
          <a:p>
            <a:pPr marL="0" indent="0" eaLnBrk="1" hangingPunct="1">
              <a:buClr>
                <a:srgbClr val="000000"/>
              </a:buClr>
              <a:buFont typeface="Arial" charset="0"/>
              <a:buNone/>
              <a:defRPr/>
            </a:pPr>
            <a:r>
              <a:rPr lang="et-EE" altLang="en-US" sz="2800" i="1" kern="0" dirty="0" smtClean="0">
                <a:solidFill>
                  <a:srgbClr val="0F5494"/>
                </a:solidFill>
                <a:latin typeface="Verdana"/>
              </a:rPr>
              <a:t> </a:t>
            </a:r>
            <a:r>
              <a:rPr lang="en-US" altLang="en-US" sz="2800" i="1" kern="0" dirty="0" smtClean="0">
                <a:solidFill>
                  <a:srgbClr val="0F5494"/>
                </a:solidFill>
                <a:latin typeface="Verdana"/>
              </a:rPr>
              <a:t>1.   SMEs potential in Ukraine and main</a:t>
            </a:r>
          </a:p>
          <a:p>
            <a:pPr marL="0" indent="0" eaLnBrk="1" hangingPunct="1">
              <a:buClr>
                <a:srgbClr val="000000"/>
              </a:buClr>
              <a:buFont typeface="Arial" charset="0"/>
              <a:buNone/>
              <a:defRPr/>
            </a:pPr>
            <a:r>
              <a:rPr lang="en-US" altLang="en-US" sz="2800" i="1" kern="0" dirty="0">
                <a:solidFill>
                  <a:srgbClr val="0F5494"/>
                </a:solidFill>
                <a:latin typeface="Verdana"/>
              </a:rPr>
              <a:t>	</a:t>
            </a:r>
            <a:r>
              <a:rPr lang="en-US" altLang="en-US" sz="2800" i="1" kern="0" dirty="0" smtClean="0">
                <a:solidFill>
                  <a:srgbClr val="0F5494"/>
                </a:solidFill>
                <a:latin typeface="Verdana"/>
              </a:rPr>
              <a:t>challenges</a:t>
            </a:r>
          </a:p>
          <a:p>
            <a:pPr marL="0" indent="0" eaLnBrk="1" hangingPunct="1">
              <a:buClr>
                <a:srgbClr val="000000"/>
              </a:buClr>
              <a:buFont typeface="Arial" charset="0"/>
              <a:buNone/>
              <a:defRPr/>
            </a:pPr>
            <a:r>
              <a:rPr lang="en-US" altLang="en-US" sz="2800" i="1" kern="0" dirty="0" smtClean="0">
                <a:solidFill>
                  <a:srgbClr val="0F5494"/>
                </a:solidFill>
                <a:latin typeface="Verdana"/>
              </a:rPr>
              <a:t> 2.    Horizon 2020</a:t>
            </a:r>
            <a:endParaRPr lang="en-US" altLang="en-US" sz="2800" i="1" kern="0" dirty="0">
              <a:solidFill>
                <a:srgbClr val="0F5494"/>
              </a:solidFill>
              <a:latin typeface="Verdana"/>
            </a:endParaRPr>
          </a:p>
          <a:p>
            <a:pPr marL="0" indent="0" eaLnBrk="1" hangingPunct="1">
              <a:buClr>
                <a:srgbClr val="000000"/>
              </a:buClr>
              <a:buFont typeface="Arial" charset="0"/>
              <a:buNone/>
              <a:defRPr/>
            </a:pPr>
            <a:r>
              <a:rPr lang="en-US" altLang="en-US" sz="2800" i="1" kern="0" dirty="0" smtClean="0">
                <a:solidFill>
                  <a:srgbClr val="0F5494"/>
                </a:solidFill>
                <a:latin typeface="Verdana"/>
              </a:rPr>
              <a:t> 3.    COSME</a:t>
            </a:r>
          </a:p>
          <a:p>
            <a:pPr marL="0" indent="0" eaLnBrk="1" hangingPunct="1">
              <a:buClr>
                <a:srgbClr val="000000"/>
              </a:buClr>
              <a:buFont typeface="Arial" charset="0"/>
              <a:buNone/>
              <a:defRPr/>
            </a:pPr>
            <a:r>
              <a:rPr lang="en-US" altLang="en-US" sz="2800" i="1" kern="0" dirty="0">
                <a:solidFill>
                  <a:srgbClr val="0F5494"/>
                </a:solidFill>
                <a:latin typeface="Verdana"/>
              </a:rPr>
              <a:t> </a:t>
            </a:r>
            <a:r>
              <a:rPr lang="en-US" altLang="en-US" sz="2800" i="1" kern="0" dirty="0" smtClean="0">
                <a:solidFill>
                  <a:srgbClr val="0F5494"/>
                </a:solidFill>
                <a:latin typeface="Verdana"/>
              </a:rPr>
              <a:t>4.	EU Export </a:t>
            </a:r>
            <a:r>
              <a:rPr lang="en-US" altLang="en-US" sz="2800" i="1" kern="0" dirty="0" err="1" smtClean="0">
                <a:solidFill>
                  <a:srgbClr val="0F5494"/>
                </a:solidFill>
                <a:latin typeface="Verdana"/>
              </a:rPr>
              <a:t>Hepldesk</a:t>
            </a:r>
            <a:endParaRPr lang="en-US" altLang="en-US" sz="2800" i="1" kern="0" dirty="0" smtClean="0">
              <a:solidFill>
                <a:srgbClr val="0F5494"/>
              </a:solidFill>
              <a:latin typeface="Verdana"/>
            </a:endParaRPr>
          </a:p>
          <a:p>
            <a:pPr marL="0" indent="0" eaLnBrk="1" hangingPunct="1">
              <a:buClr>
                <a:srgbClr val="000000"/>
              </a:buClr>
              <a:buFont typeface="Arial" charset="0"/>
              <a:buNone/>
              <a:defRPr/>
            </a:pPr>
            <a:r>
              <a:rPr lang="en-US" altLang="en-US" sz="2800" i="1" kern="0" dirty="0">
                <a:solidFill>
                  <a:srgbClr val="0F5494"/>
                </a:solidFill>
                <a:latin typeface="Verdana"/>
              </a:rPr>
              <a:t> </a:t>
            </a:r>
            <a:r>
              <a:rPr lang="en-US" altLang="en-US" sz="2800" i="1" kern="0" dirty="0" smtClean="0">
                <a:solidFill>
                  <a:srgbClr val="0F5494"/>
                </a:solidFill>
                <a:latin typeface="Verdana"/>
              </a:rPr>
              <a:t>5.	EU4Business –bilateral and regional </a:t>
            </a:r>
          </a:p>
          <a:p>
            <a:pPr marL="0" indent="0" eaLnBrk="1" hangingPunct="1">
              <a:buClr>
                <a:srgbClr val="000000"/>
              </a:buClr>
              <a:buFont typeface="Arial" charset="0"/>
              <a:buNone/>
              <a:defRPr/>
            </a:pPr>
            <a:r>
              <a:rPr lang="en-US" altLang="en-US" sz="2800" i="1" kern="0" dirty="0">
                <a:solidFill>
                  <a:srgbClr val="0F5494"/>
                </a:solidFill>
                <a:latin typeface="Verdana"/>
              </a:rPr>
              <a:t>	</a:t>
            </a:r>
            <a:r>
              <a:rPr lang="en-US" altLang="en-US" sz="2800" i="1" kern="0" dirty="0" smtClean="0">
                <a:solidFill>
                  <a:srgbClr val="0F5494"/>
                </a:solidFill>
                <a:latin typeface="Verdana"/>
              </a:rPr>
              <a:t>projects</a:t>
            </a:r>
          </a:p>
          <a:p>
            <a:pPr marL="0" indent="0" eaLnBrk="1" hangingPunct="1">
              <a:buClr>
                <a:srgbClr val="000000"/>
              </a:buClr>
              <a:buFont typeface="Arial" charset="0"/>
              <a:buNone/>
              <a:defRPr/>
            </a:pPr>
            <a:endParaRPr lang="en-US" altLang="en-US" sz="2800" i="1" kern="0" dirty="0">
              <a:solidFill>
                <a:srgbClr val="0F5494"/>
              </a:solidFill>
              <a:latin typeface="Verdana"/>
            </a:endParaRPr>
          </a:p>
          <a:p>
            <a:pPr marL="0" indent="0" eaLnBrk="1" hangingPunct="1">
              <a:buClr>
                <a:srgbClr val="000000"/>
              </a:buClr>
              <a:buFont typeface="Arial" charset="0"/>
              <a:buNone/>
              <a:defRPr/>
            </a:pPr>
            <a:endParaRPr lang="en-US" altLang="en-US" sz="2800" i="1" kern="0" dirty="0">
              <a:solidFill>
                <a:srgbClr val="0F5494"/>
              </a:solidFill>
              <a:latin typeface="Verdana"/>
            </a:endParaRPr>
          </a:p>
          <a:p>
            <a:pPr marL="0" indent="0" eaLnBrk="1" hangingPunct="1">
              <a:buClr>
                <a:srgbClr val="000000"/>
              </a:buClr>
              <a:buFont typeface="Arial" charset="0"/>
              <a:buNone/>
              <a:defRPr/>
            </a:pPr>
            <a:r>
              <a:rPr lang="en-US" altLang="en-US" sz="2800" i="1" kern="0" dirty="0" smtClean="0">
                <a:solidFill>
                  <a:srgbClr val="0F5494"/>
                </a:solidFill>
                <a:latin typeface="Verdana"/>
              </a:rPr>
              <a:t> </a:t>
            </a:r>
            <a:endParaRPr lang="en-GB" altLang="en-US" sz="2800" i="1" kern="0" dirty="0">
              <a:solidFill>
                <a:srgbClr val="0F5494"/>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Объект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4099"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a:solidFill>
                  <a:srgbClr val="0F5494"/>
                </a:solidFill>
              </a:rPr>
              <a:t>SMEs in Ukraine: a huge potential</a:t>
            </a:r>
            <a:endParaRPr lang="uk-UA" altLang="en-US" sz="4400" b="1">
              <a:solidFill>
                <a:srgbClr val="0F5494"/>
              </a:solidFill>
            </a:endParaRPr>
          </a:p>
        </p:txBody>
      </p:sp>
      <p:sp>
        <p:nvSpPr>
          <p:cNvPr id="6" name="Content Placeholder 2"/>
          <p:cNvSpPr txBox="1">
            <a:spLocks/>
          </p:cNvSpPr>
          <p:nvPr/>
        </p:nvSpPr>
        <p:spPr bwMode="auto">
          <a:xfrm>
            <a:off x="107950" y="1819275"/>
            <a:ext cx="4319588"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lnSpc>
                <a:spcPct val="120000"/>
              </a:lnSpc>
              <a:spcBef>
                <a:spcPts val="300"/>
              </a:spcBef>
              <a:spcAft>
                <a:spcPts val="600"/>
              </a:spcAft>
              <a:buFont typeface="Arial" charset="0"/>
              <a:buNone/>
              <a:defRPr/>
            </a:pPr>
            <a:endParaRPr lang="en-GB" sz="3800" dirty="0">
              <a:solidFill>
                <a:srgbClr val="0F5494"/>
              </a:solidFill>
              <a:ea typeface="+mj-ea"/>
              <a:cs typeface="+mj-cs"/>
            </a:endParaRPr>
          </a:p>
        </p:txBody>
      </p:sp>
      <p:graphicFrame>
        <p:nvGraphicFramePr>
          <p:cNvPr id="4101" name="Content Placeholder 5"/>
          <p:cNvGraphicFramePr>
            <a:graphicFrameLocks/>
          </p:cNvGraphicFramePr>
          <p:nvPr/>
        </p:nvGraphicFramePr>
        <p:xfrm>
          <a:off x="406400" y="2441575"/>
          <a:ext cx="8331200" cy="3630613"/>
        </p:xfrm>
        <a:graphic>
          <a:graphicData uri="http://schemas.openxmlformats.org/presentationml/2006/ole">
            <mc:AlternateContent xmlns:mc="http://schemas.openxmlformats.org/markup-compatibility/2006">
              <mc:Choice xmlns:v="urn:schemas-microsoft-com:vml" Requires="v">
                <p:oleObj spid="_x0000_s4103" r:id="rId6" imgW="8327858" imgH="3627434" progId="Excel.Chart.8">
                  <p:embed/>
                </p:oleObj>
              </mc:Choice>
              <mc:Fallback>
                <p:oleObj r:id="rId6" imgW="8327858" imgH="3627434" progId="Excel.Chart.8">
                  <p:embed/>
                  <p:pic>
                    <p:nvPicPr>
                      <p:cNvPr id="0" name="Content Placeholder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2441575"/>
                        <a:ext cx="83312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5123"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a:solidFill>
                  <a:srgbClr val="0F5494"/>
                </a:solidFill>
              </a:rPr>
              <a:t>Main challenges faced by SMEs</a:t>
            </a:r>
            <a:endParaRPr lang="uk-UA" altLang="en-US" sz="4400" b="1">
              <a:solidFill>
                <a:srgbClr val="0F5494"/>
              </a:solidFill>
            </a:endParaRPr>
          </a:p>
        </p:txBody>
      </p:sp>
      <p:sp>
        <p:nvSpPr>
          <p:cNvPr id="6" name="Content Placeholder 2"/>
          <p:cNvSpPr txBox="1">
            <a:spLocks/>
          </p:cNvSpPr>
          <p:nvPr/>
        </p:nvSpPr>
        <p:spPr bwMode="auto">
          <a:xfrm>
            <a:off x="107950" y="2205038"/>
            <a:ext cx="82057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Clr>
                <a:srgbClr val="000000"/>
              </a:buClr>
              <a:buFont typeface="Arial" charset="0"/>
              <a:buNone/>
              <a:defRPr/>
            </a:pPr>
            <a:r>
              <a:rPr lang="et-EE" altLang="en-US" sz="2800" i="1" kern="0" dirty="0" smtClean="0">
                <a:solidFill>
                  <a:srgbClr val="0F5494"/>
                </a:solidFill>
                <a:latin typeface="Verdana"/>
              </a:rPr>
              <a:t> </a:t>
            </a:r>
          </a:p>
          <a:p>
            <a:pPr marL="0" indent="0" eaLnBrk="1" hangingPunct="1">
              <a:buClr>
                <a:srgbClr val="000000"/>
              </a:buClr>
              <a:buFont typeface="Arial" charset="0"/>
              <a:buNone/>
              <a:defRPr/>
            </a:pPr>
            <a:r>
              <a:rPr lang="et-EE" altLang="en-US" sz="2800" i="1" kern="0" dirty="0" smtClean="0">
                <a:solidFill>
                  <a:srgbClr val="0F5494"/>
                </a:solidFill>
                <a:latin typeface="Verdana"/>
              </a:rPr>
              <a:t> ..</a:t>
            </a:r>
            <a:r>
              <a:rPr lang="en-GB" altLang="en-US" sz="2800" i="1" kern="0" dirty="0" smtClean="0">
                <a:solidFill>
                  <a:srgbClr val="0F5494"/>
                </a:solidFill>
                <a:latin typeface="Verdana"/>
              </a:rPr>
              <a:t>Inadequate </a:t>
            </a:r>
            <a:r>
              <a:rPr lang="en-GB" altLang="en-US" sz="2800" i="1" kern="0" dirty="0">
                <a:solidFill>
                  <a:srgbClr val="0F5494"/>
                </a:solidFill>
                <a:latin typeface="Verdana"/>
              </a:rPr>
              <a:t>legal and regulatory </a:t>
            </a:r>
            <a:r>
              <a:rPr lang="et-EE" altLang="en-US" sz="2800" i="1" kern="0" dirty="0" smtClean="0">
                <a:solidFill>
                  <a:srgbClr val="0F5494"/>
                </a:solidFill>
                <a:latin typeface="Verdana"/>
              </a:rPr>
              <a:t>   	</a:t>
            </a:r>
            <a:r>
              <a:rPr lang="en-GB" altLang="en-US" sz="2800" i="1" kern="0" dirty="0" smtClean="0">
                <a:solidFill>
                  <a:srgbClr val="0F5494"/>
                </a:solidFill>
                <a:latin typeface="Verdana"/>
              </a:rPr>
              <a:t>framework</a:t>
            </a:r>
            <a:endParaRPr lang="et-EE" altLang="en-US" sz="2800" i="1" kern="0" dirty="0" smtClean="0">
              <a:solidFill>
                <a:srgbClr val="0F5494"/>
              </a:solidFill>
              <a:latin typeface="Verdana"/>
            </a:endParaRPr>
          </a:p>
          <a:p>
            <a:pPr marL="0" indent="0" eaLnBrk="1" hangingPunct="1">
              <a:buClr>
                <a:srgbClr val="000000"/>
              </a:buClr>
              <a:buFont typeface="Arial" charset="0"/>
              <a:buNone/>
              <a:defRPr/>
            </a:pPr>
            <a:r>
              <a:rPr lang="et-EE" altLang="en-US" sz="2800" i="1" kern="0" dirty="0" smtClean="0">
                <a:solidFill>
                  <a:srgbClr val="0F5494"/>
                </a:solidFill>
                <a:latin typeface="Verdana"/>
              </a:rPr>
              <a:t>  ..</a:t>
            </a:r>
            <a:r>
              <a:rPr lang="en-GB" altLang="en-US" sz="2800" i="1" kern="0" dirty="0" smtClean="0">
                <a:solidFill>
                  <a:srgbClr val="0F5494"/>
                </a:solidFill>
                <a:latin typeface="Verdana"/>
              </a:rPr>
              <a:t>Limited </a:t>
            </a:r>
            <a:r>
              <a:rPr lang="en-GB" altLang="en-US" sz="2800" i="1" kern="0" dirty="0">
                <a:solidFill>
                  <a:srgbClr val="0F5494"/>
                </a:solidFill>
                <a:latin typeface="Verdana"/>
              </a:rPr>
              <a:t>knowledge base / business </a:t>
            </a:r>
            <a:r>
              <a:rPr lang="en-GB" altLang="en-US" sz="2800" i="1" kern="0" dirty="0" smtClean="0">
                <a:solidFill>
                  <a:srgbClr val="0F5494"/>
                </a:solidFill>
                <a:latin typeface="Verdana"/>
              </a:rPr>
              <a:t>skills</a:t>
            </a:r>
            <a:endParaRPr lang="en-GB" altLang="en-US" sz="2800" i="1" kern="0" dirty="0">
              <a:solidFill>
                <a:srgbClr val="0F5494"/>
              </a:solidFill>
              <a:latin typeface="Verdana"/>
            </a:endParaRPr>
          </a:p>
          <a:p>
            <a:pPr marL="0" indent="0" eaLnBrk="1" hangingPunct="1">
              <a:buClr>
                <a:srgbClr val="000000"/>
              </a:buClr>
              <a:buFont typeface="Arial" charset="0"/>
              <a:buNone/>
              <a:defRPr/>
            </a:pPr>
            <a:r>
              <a:rPr lang="et-EE" altLang="en-US" sz="2800" i="1" kern="0" dirty="0" smtClean="0">
                <a:solidFill>
                  <a:srgbClr val="0F5494"/>
                </a:solidFill>
                <a:latin typeface="Verdana"/>
              </a:rPr>
              <a:t>  ..</a:t>
            </a:r>
            <a:r>
              <a:rPr lang="en-GB" altLang="en-US" sz="2800" i="1" kern="0" dirty="0" smtClean="0">
                <a:solidFill>
                  <a:srgbClr val="0F5494"/>
                </a:solidFill>
                <a:latin typeface="Verdana"/>
              </a:rPr>
              <a:t>Poor </a:t>
            </a:r>
            <a:r>
              <a:rPr lang="en-GB" altLang="en-US" sz="2800" i="1" kern="0" dirty="0">
                <a:solidFill>
                  <a:srgbClr val="0F5494"/>
                </a:solidFill>
                <a:latin typeface="Verdana"/>
              </a:rPr>
              <a:t>access to </a:t>
            </a:r>
            <a:r>
              <a:rPr lang="en-GB" altLang="en-US" sz="2800" i="1" kern="0" dirty="0" smtClean="0">
                <a:solidFill>
                  <a:srgbClr val="0F5494"/>
                </a:solidFill>
                <a:latin typeface="Verdana"/>
              </a:rPr>
              <a:t>finance</a:t>
            </a:r>
            <a:endParaRPr lang="en-GB" altLang="en-US" sz="2800" i="1" kern="0" dirty="0">
              <a:solidFill>
                <a:srgbClr val="0F5494"/>
              </a:solidFill>
              <a:latin typeface="Verdana"/>
            </a:endParaRPr>
          </a:p>
          <a:p>
            <a:pPr marL="0" indent="0" eaLnBrk="1" hangingPunct="1">
              <a:buClr>
                <a:srgbClr val="000000"/>
              </a:buClr>
              <a:buFont typeface="Arial" charset="0"/>
              <a:buNone/>
              <a:defRPr/>
            </a:pPr>
            <a:r>
              <a:rPr lang="et-EE" altLang="en-US" sz="2800" i="1" kern="0" dirty="0" smtClean="0">
                <a:solidFill>
                  <a:srgbClr val="0F5494"/>
                </a:solidFill>
                <a:latin typeface="Verdana"/>
              </a:rPr>
              <a:t>  ..</a:t>
            </a:r>
            <a:r>
              <a:rPr lang="en-GB" altLang="en-US" sz="2800" i="1" kern="0" dirty="0" smtClean="0">
                <a:solidFill>
                  <a:srgbClr val="0F5494"/>
                </a:solidFill>
                <a:latin typeface="Verdana"/>
              </a:rPr>
              <a:t>Limited </a:t>
            </a:r>
            <a:r>
              <a:rPr lang="en-GB" altLang="en-US" sz="2800" i="1" kern="0" dirty="0">
                <a:solidFill>
                  <a:srgbClr val="0F5494"/>
                </a:solidFill>
                <a:latin typeface="Verdana"/>
              </a:rPr>
              <a:t>access to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6147"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a:solidFill>
                  <a:srgbClr val="0F5494"/>
                </a:solidFill>
              </a:rPr>
              <a:t>Horizon 2020 -  SME instrument</a:t>
            </a:r>
            <a:endParaRPr lang="uk-UA" altLang="en-US" sz="4400" b="1">
              <a:solidFill>
                <a:srgbClr val="0F5494"/>
              </a:solidFill>
            </a:endParaRPr>
          </a:p>
        </p:txBody>
      </p:sp>
      <p:sp>
        <p:nvSpPr>
          <p:cNvPr id="6" name="Content Placeholder 2"/>
          <p:cNvSpPr txBox="1">
            <a:spLocks/>
          </p:cNvSpPr>
          <p:nvPr/>
        </p:nvSpPr>
        <p:spPr bwMode="auto">
          <a:xfrm>
            <a:off x="179388" y="2205038"/>
            <a:ext cx="81502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lnSpc>
                <a:spcPct val="120000"/>
              </a:lnSpc>
              <a:spcBef>
                <a:spcPts val="300"/>
              </a:spcBef>
              <a:spcAft>
                <a:spcPts val="600"/>
              </a:spcAft>
              <a:buFont typeface="Arial" charset="0"/>
              <a:buNone/>
              <a:defRPr/>
            </a:pPr>
            <a:r>
              <a:rPr lang="en-US" sz="3800" dirty="0" smtClean="0">
                <a:solidFill>
                  <a:srgbClr val="0F5494"/>
                </a:solidFill>
                <a:ea typeface="+mj-ea"/>
                <a:cs typeface="+mj-cs"/>
              </a:rPr>
              <a:t>What is Horizon 2020?</a:t>
            </a:r>
          </a:p>
          <a:p>
            <a:pPr marL="0" indent="0" algn="just" eaLnBrk="1" fontAlgn="auto" hangingPunct="1">
              <a:lnSpc>
                <a:spcPct val="120000"/>
              </a:lnSpc>
              <a:spcBef>
                <a:spcPts val="300"/>
              </a:spcBef>
              <a:spcAft>
                <a:spcPts val="600"/>
              </a:spcAft>
              <a:buFont typeface="Arial" charset="0"/>
              <a:buNone/>
              <a:defRPr/>
            </a:pPr>
            <a:r>
              <a:rPr lang="en-US" sz="3800" dirty="0">
                <a:solidFill>
                  <a:srgbClr val="0F5494"/>
                </a:solidFill>
                <a:ea typeface="+mj-ea"/>
                <a:cs typeface="+mj-cs"/>
              </a:rPr>
              <a:t>	</a:t>
            </a:r>
          </a:p>
          <a:p>
            <a:pPr marL="0" indent="0" algn="just" eaLnBrk="1" fontAlgn="auto" hangingPunct="1">
              <a:lnSpc>
                <a:spcPct val="120000"/>
              </a:lnSpc>
              <a:spcBef>
                <a:spcPts val="300"/>
              </a:spcBef>
              <a:spcAft>
                <a:spcPts val="600"/>
              </a:spcAft>
              <a:buFont typeface="Arial" charset="0"/>
              <a:buNone/>
              <a:defRPr/>
            </a:pPr>
            <a:r>
              <a:rPr lang="en-US" sz="3800" dirty="0" smtClean="0">
                <a:solidFill>
                  <a:srgbClr val="0F5494"/>
                </a:solidFill>
                <a:ea typeface="+mj-ea"/>
                <a:cs typeface="+mj-cs"/>
              </a:rPr>
              <a:t>			</a:t>
            </a:r>
          </a:p>
          <a:p>
            <a:pPr marL="0" indent="0" algn="just" eaLnBrk="1" fontAlgn="auto" hangingPunct="1">
              <a:lnSpc>
                <a:spcPct val="120000"/>
              </a:lnSpc>
              <a:spcBef>
                <a:spcPts val="300"/>
              </a:spcBef>
              <a:spcAft>
                <a:spcPts val="600"/>
              </a:spcAft>
              <a:buFont typeface="Arial" charset="0"/>
              <a:buNone/>
              <a:defRPr/>
            </a:pPr>
            <a:r>
              <a:rPr lang="en-US" sz="3800" dirty="0">
                <a:solidFill>
                  <a:srgbClr val="0F5494"/>
                </a:solidFill>
                <a:ea typeface="+mj-ea"/>
                <a:cs typeface="+mj-cs"/>
              </a:rPr>
              <a:t>	</a:t>
            </a:r>
            <a:r>
              <a:rPr lang="en-US" sz="3800" dirty="0" smtClean="0">
                <a:solidFill>
                  <a:srgbClr val="0F5494"/>
                </a:solidFill>
                <a:ea typeface="+mj-ea"/>
                <a:cs typeface="+mj-cs"/>
              </a:rPr>
              <a:t>		The SME Instrument…</a:t>
            </a:r>
            <a:endParaRPr lang="en-GB" sz="3800" dirty="0">
              <a:solidFill>
                <a:srgbClr val="0F5494"/>
              </a:solidFill>
              <a:ea typeface="+mj-ea"/>
              <a:cs typeface="+mj-cs"/>
            </a:endParaRPr>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688" y="2454275"/>
            <a:ext cx="2182812"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113213"/>
            <a:ext cx="19145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7171" name="Заголовок 1"/>
          <p:cNvSpPr txBox="1">
            <a:spLocks/>
          </p:cNvSpPr>
          <p:nvPr/>
        </p:nvSpPr>
        <p:spPr bwMode="auto">
          <a:xfrm>
            <a:off x="468313" y="715963"/>
            <a:ext cx="8229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b="1">
                <a:solidFill>
                  <a:srgbClr val="0F5494"/>
                </a:solidFill>
              </a:rPr>
              <a:t>SME Instrument… 'Champions league' for the most innovative</a:t>
            </a:r>
            <a:endParaRPr lang="uk-UA" altLang="en-US" b="1">
              <a:solidFill>
                <a:srgbClr val="0F5494"/>
              </a:solidFill>
            </a:endParaRPr>
          </a:p>
        </p:txBody>
      </p:sp>
      <p:sp>
        <p:nvSpPr>
          <p:cNvPr id="6" name="Content Placeholder 2"/>
          <p:cNvSpPr txBox="1">
            <a:spLocks/>
          </p:cNvSpPr>
          <p:nvPr/>
        </p:nvSpPr>
        <p:spPr bwMode="auto">
          <a:xfrm>
            <a:off x="107950" y="1819275"/>
            <a:ext cx="4319588"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lnSpc>
                <a:spcPct val="120000"/>
              </a:lnSpc>
              <a:spcBef>
                <a:spcPts val="300"/>
              </a:spcBef>
              <a:spcAft>
                <a:spcPts val="600"/>
              </a:spcAft>
              <a:buFont typeface="Arial" charset="0"/>
              <a:buNone/>
              <a:defRPr/>
            </a:pPr>
            <a:endParaRPr lang="en-GB" sz="3800" dirty="0">
              <a:solidFill>
                <a:srgbClr val="0F5494"/>
              </a:solidFill>
              <a:ea typeface="+mj-ea"/>
              <a:cs typeface="+mj-cs"/>
            </a:endParaRPr>
          </a:p>
        </p:txBody>
      </p:sp>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25" y="1819275"/>
            <a:ext cx="6835775" cy="432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8195"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i="1">
                <a:solidFill>
                  <a:srgbClr val="0F5494"/>
                </a:solidFill>
              </a:rPr>
              <a:t>COSME (1)</a:t>
            </a:r>
            <a:endParaRPr lang="uk-UA" altLang="en-US" sz="4400" b="1" i="1">
              <a:solidFill>
                <a:srgbClr val="0F5494"/>
              </a:solidFill>
            </a:endParaRPr>
          </a:p>
        </p:txBody>
      </p:sp>
      <p:sp>
        <p:nvSpPr>
          <p:cNvPr id="6" name="Content Placeholder 2"/>
          <p:cNvSpPr txBox="1">
            <a:spLocks/>
          </p:cNvSpPr>
          <p:nvPr/>
        </p:nvSpPr>
        <p:spPr bwMode="auto">
          <a:xfrm>
            <a:off x="107950" y="1819275"/>
            <a:ext cx="8135938"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lnSpc>
                <a:spcPct val="120000"/>
              </a:lnSpc>
              <a:spcBef>
                <a:spcPts val="300"/>
              </a:spcBef>
              <a:spcAft>
                <a:spcPts val="600"/>
              </a:spcAft>
              <a:buFont typeface="Arial" charset="0"/>
              <a:buNone/>
              <a:defRPr/>
            </a:pPr>
            <a:r>
              <a:rPr lang="en-US" sz="3800" dirty="0" smtClean="0">
                <a:solidFill>
                  <a:srgbClr val="0F5494"/>
                </a:solidFill>
                <a:ea typeface="+mj-ea"/>
                <a:cs typeface="+mj-cs"/>
              </a:rPr>
              <a:t>EU </a:t>
            </a:r>
            <a:r>
              <a:rPr lang="en-US" sz="3800" dirty="0" err="1" smtClean="0">
                <a:solidFill>
                  <a:srgbClr val="0F5494"/>
                </a:solidFill>
                <a:ea typeface="+mj-ea"/>
                <a:cs typeface="+mj-cs"/>
              </a:rPr>
              <a:t>programme</a:t>
            </a:r>
            <a:r>
              <a:rPr lang="en-US" sz="3800" dirty="0" smtClean="0">
                <a:solidFill>
                  <a:srgbClr val="0F5494"/>
                </a:solidFill>
                <a:ea typeface="+mj-ea"/>
                <a:cs typeface="+mj-cs"/>
              </a:rPr>
              <a:t> for competitiveness of SMEs.</a:t>
            </a:r>
          </a:p>
          <a:p>
            <a:pPr marL="0" indent="0" algn="just" eaLnBrk="1" fontAlgn="auto" hangingPunct="1">
              <a:lnSpc>
                <a:spcPct val="120000"/>
              </a:lnSpc>
              <a:spcBef>
                <a:spcPts val="300"/>
              </a:spcBef>
              <a:spcAft>
                <a:spcPts val="600"/>
              </a:spcAft>
              <a:buFont typeface="Arial" charset="0"/>
              <a:buNone/>
              <a:defRPr/>
            </a:pPr>
            <a:r>
              <a:rPr lang="en-US" sz="3800" i="1" dirty="0" smtClean="0">
                <a:solidFill>
                  <a:srgbClr val="0F5494"/>
                </a:solidFill>
                <a:ea typeface="+mj-ea"/>
                <a:cs typeface="+mj-cs"/>
              </a:rPr>
              <a:t>..Better access to finance and markets</a:t>
            </a:r>
          </a:p>
          <a:p>
            <a:pPr marL="0" indent="0" algn="just" eaLnBrk="1" fontAlgn="auto" hangingPunct="1">
              <a:lnSpc>
                <a:spcPct val="120000"/>
              </a:lnSpc>
              <a:spcBef>
                <a:spcPts val="300"/>
              </a:spcBef>
              <a:spcAft>
                <a:spcPts val="600"/>
              </a:spcAft>
              <a:buFont typeface="Arial" charset="0"/>
              <a:buNone/>
              <a:defRPr/>
            </a:pPr>
            <a:r>
              <a:rPr lang="en-US" sz="3800" i="1" dirty="0" smtClean="0">
                <a:solidFill>
                  <a:srgbClr val="0F5494"/>
                </a:solidFill>
                <a:ea typeface="+mj-ea"/>
                <a:cs typeface="+mj-cs"/>
              </a:rPr>
              <a:t>..Ukraine and COSME?</a:t>
            </a:r>
          </a:p>
          <a:p>
            <a:pPr marL="0" indent="0" algn="just" eaLnBrk="1" fontAlgn="auto" hangingPunct="1">
              <a:lnSpc>
                <a:spcPct val="120000"/>
              </a:lnSpc>
              <a:spcBef>
                <a:spcPts val="300"/>
              </a:spcBef>
              <a:spcAft>
                <a:spcPts val="600"/>
              </a:spcAft>
              <a:buFont typeface="Arial" charset="0"/>
              <a:buNone/>
              <a:defRPr/>
            </a:pPr>
            <a:r>
              <a:rPr lang="en-US" sz="3800" i="1" dirty="0" smtClean="0">
                <a:solidFill>
                  <a:srgbClr val="0F5494"/>
                </a:solidFill>
                <a:ea typeface="+mj-ea"/>
                <a:cs typeface="+mj-cs"/>
              </a:rPr>
              <a:t>..Networks (EEN)</a:t>
            </a:r>
          </a:p>
          <a:p>
            <a:pPr marL="0" indent="0" algn="just" eaLnBrk="1" fontAlgn="auto" hangingPunct="1">
              <a:lnSpc>
                <a:spcPct val="120000"/>
              </a:lnSpc>
              <a:spcBef>
                <a:spcPts val="300"/>
              </a:spcBef>
              <a:spcAft>
                <a:spcPts val="600"/>
              </a:spcAft>
              <a:buFont typeface="Arial" charset="0"/>
              <a:buNone/>
              <a:defRPr/>
            </a:pPr>
            <a:endParaRPr lang="en-GB" sz="3800" dirty="0">
              <a:solidFill>
                <a:srgbClr val="0F5494"/>
              </a:solidFill>
              <a:ea typeface="+mj-ea"/>
              <a:cs typeface="+mj-cs"/>
            </a:endParaRPr>
          </a:p>
        </p:txBody>
      </p:sp>
      <p:pic>
        <p:nvPicPr>
          <p:cNvPr id="819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302125"/>
            <a:ext cx="304482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9219"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b="1" i="1">
                <a:solidFill>
                  <a:srgbClr val="0F5494"/>
                </a:solidFill>
              </a:rPr>
              <a:t>COSME (2)</a:t>
            </a:r>
          </a:p>
          <a:p>
            <a:pPr algn="ctr">
              <a:spcBef>
                <a:spcPct val="0"/>
              </a:spcBef>
              <a:buFontTx/>
              <a:buNone/>
            </a:pPr>
            <a:r>
              <a:rPr lang="en-GB" altLang="en-US" sz="4400" b="1">
                <a:solidFill>
                  <a:srgbClr val="0F5494"/>
                </a:solidFill>
              </a:rPr>
              <a:t>Enterprise Europe Network </a:t>
            </a:r>
            <a:endParaRPr lang="uk-UA" altLang="en-US" sz="4400" b="1">
              <a:solidFill>
                <a:srgbClr val="0F5494"/>
              </a:solidFill>
            </a:endParaRPr>
          </a:p>
        </p:txBody>
      </p:sp>
      <p:sp>
        <p:nvSpPr>
          <p:cNvPr id="6" name="Content Placeholder 2"/>
          <p:cNvSpPr txBox="1">
            <a:spLocks/>
          </p:cNvSpPr>
          <p:nvPr/>
        </p:nvSpPr>
        <p:spPr bwMode="auto">
          <a:xfrm>
            <a:off x="260350" y="2420938"/>
            <a:ext cx="81280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spcBef>
                <a:spcPts val="300"/>
              </a:spcBef>
              <a:spcAft>
                <a:spcPts val="600"/>
              </a:spcAft>
              <a:buFont typeface="Arial" charset="0"/>
              <a:buNone/>
              <a:defRPr/>
            </a:pPr>
            <a:endParaRPr lang="en-US" sz="3800" dirty="0" smtClean="0">
              <a:solidFill>
                <a:srgbClr val="0F5494"/>
              </a:solidFill>
              <a:ea typeface="+mj-ea"/>
              <a:cs typeface="+mj-cs"/>
            </a:endParaRPr>
          </a:p>
          <a:p>
            <a:pPr marL="0" indent="0" algn="just" eaLnBrk="1" fontAlgn="auto" hangingPunct="1">
              <a:spcBef>
                <a:spcPts val="300"/>
              </a:spcBef>
              <a:spcAft>
                <a:spcPts val="600"/>
              </a:spcAft>
              <a:buFont typeface="Arial" charset="0"/>
              <a:buNone/>
              <a:defRPr/>
            </a:pPr>
            <a:r>
              <a:rPr lang="en-US" sz="3800" dirty="0" smtClean="0">
                <a:solidFill>
                  <a:srgbClr val="0F5494"/>
                </a:solidFill>
                <a:ea typeface="+mj-ea"/>
                <a:cs typeface="+mj-cs"/>
              </a:rPr>
              <a:t>World's </a:t>
            </a:r>
            <a:r>
              <a:rPr lang="en-US" sz="3800" b="1" dirty="0" smtClean="0">
                <a:solidFill>
                  <a:srgbClr val="0F5494"/>
                </a:solidFill>
                <a:ea typeface="+mj-ea"/>
                <a:cs typeface="+mj-cs"/>
              </a:rPr>
              <a:t>largest</a:t>
            </a:r>
            <a:r>
              <a:rPr lang="en-US" sz="3800" dirty="0" smtClean="0">
                <a:solidFill>
                  <a:srgbClr val="0F5494"/>
                </a:solidFill>
                <a:ea typeface="+mj-ea"/>
                <a:cs typeface="+mj-cs"/>
              </a:rPr>
              <a:t> support network for SMEs</a:t>
            </a:r>
            <a:r>
              <a:rPr lang="en-GB" sz="3800" dirty="0" smtClean="0">
                <a:solidFill>
                  <a:srgbClr val="0F5494"/>
                </a:solidFill>
                <a:ea typeface="+mj-ea"/>
                <a:cs typeface="+mj-cs"/>
              </a:rPr>
              <a:t>..</a:t>
            </a:r>
          </a:p>
          <a:p>
            <a:pPr marL="0" indent="0" algn="just" eaLnBrk="1" fontAlgn="auto" hangingPunct="1">
              <a:spcBef>
                <a:spcPts val="300"/>
              </a:spcBef>
              <a:spcAft>
                <a:spcPts val="600"/>
              </a:spcAft>
              <a:buFont typeface="Arial" charset="0"/>
              <a:buNone/>
              <a:defRPr/>
            </a:pPr>
            <a:r>
              <a:rPr lang="en-US" sz="3800" i="1" dirty="0" smtClean="0">
                <a:solidFill>
                  <a:srgbClr val="0F5494"/>
                </a:solidFill>
                <a:ea typeface="+mj-ea"/>
                <a:cs typeface="+mj-cs"/>
              </a:rPr>
              <a:t>..in 60 countries</a:t>
            </a:r>
          </a:p>
          <a:p>
            <a:pPr marL="0" indent="0" algn="just" eaLnBrk="1" fontAlgn="auto" hangingPunct="1">
              <a:spcBef>
                <a:spcPts val="300"/>
              </a:spcBef>
              <a:spcAft>
                <a:spcPts val="600"/>
              </a:spcAft>
              <a:buFont typeface="Arial" charset="0"/>
              <a:buNone/>
              <a:defRPr/>
            </a:pPr>
            <a:r>
              <a:rPr lang="en-US" sz="3800" i="1" dirty="0" smtClean="0">
                <a:solidFill>
                  <a:srgbClr val="0F5494"/>
                </a:solidFill>
                <a:ea typeface="+mj-ea"/>
                <a:cs typeface="+mj-cs"/>
              </a:rPr>
              <a:t>..with 600 partner organizations</a:t>
            </a:r>
          </a:p>
          <a:p>
            <a:pPr marL="0" indent="0" algn="just" eaLnBrk="1" fontAlgn="auto" hangingPunct="1">
              <a:spcBef>
                <a:spcPts val="300"/>
              </a:spcBef>
              <a:spcAft>
                <a:spcPts val="600"/>
              </a:spcAft>
              <a:buFont typeface="Arial" charset="0"/>
              <a:buNone/>
              <a:defRPr/>
            </a:pPr>
            <a:r>
              <a:rPr lang="en-US" sz="3800" i="1" dirty="0" smtClean="0">
                <a:solidFill>
                  <a:srgbClr val="0F5494"/>
                </a:solidFill>
                <a:ea typeface="+mj-ea"/>
                <a:cs typeface="+mj-cs"/>
              </a:rPr>
              <a:t>..4500 professional advisers</a:t>
            </a:r>
            <a:endParaRPr lang="en-US" sz="3800" i="1" dirty="0">
              <a:solidFill>
                <a:srgbClr val="0F5494"/>
              </a:solidFill>
              <a:ea typeface="+mj-ea"/>
              <a:cs typeface="+mj-cs"/>
            </a:endParaRPr>
          </a:p>
          <a:p>
            <a:pPr marL="0" indent="0" algn="just" eaLnBrk="1" fontAlgn="auto" hangingPunct="1">
              <a:spcBef>
                <a:spcPts val="300"/>
              </a:spcBef>
              <a:spcAft>
                <a:spcPts val="600"/>
              </a:spcAft>
              <a:buFont typeface="Arial" charset="0"/>
              <a:buNone/>
              <a:defRPr/>
            </a:pPr>
            <a:r>
              <a:rPr lang="en-US" sz="3800" b="1" dirty="0" smtClean="0">
                <a:solidFill>
                  <a:srgbClr val="0F5494"/>
                </a:solidFill>
                <a:ea typeface="+mj-ea"/>
                <a:cs typeface="+mj-cs"/>
              </a:rPr>
              <a:t> EEN.EC.EUROPA.EU</a:t>
            </a:r>
          </a:p>
        </p:txBody>
      </p:sp>
      <p:pic>
        <p:nvPicPr>
          <p:cNvPr id="92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988" y="4322763"/>
            <a:ext cx="1757362"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8" y="-17463"/>
            <a:ext cx="9169401" cy="6875463"/>
          </a:xfrm>
        </p:spPr>
      </p:pic>
      <p:sp>
        <p:nvSpPr>
          <p:cNvPr id="10243" name="Заголовок 1"/>
          <p:cNvSpPr txBox="1">
            <a:spLocks/>
          </p:cNvSpPr>
          <p:nvPr/>
        </p:nvSpPr>
        <p:spPr bwMode="auto">
          <a:xfrm>
            <a:off x="468313" y="1028700"/>
            <a:ext cx="8229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t-EE" altLang="en-US" sz="4400" b="1" i="1">
                <a:solidFill>
                  <a:srgbClr val="0F5494"/>
                </a:solidFill>
              </a:rPr>
              <a:t>EU Export Helpdesk</a:t>
            </a:r>
            <a:endParaRPr lang="uk-UA" altLang="en-US" sz="4400" b="1">
              <a:solidFill>
                <a:srgbClr val="0F5494"/>
              </a:solidFill>
            </a:endParaRPr>
          </a:p>
        </p:txBody>
      </p:sp>
      <p:sp>
        <p:nvSpPr>
          <p:cNvPr id="6" name="Content Placeholder 2"/>
          <p:cNvSpPr txBox="1">
            <a:spLocks/>
          </p:cNvSpPr>
          <p:nvPr/>
        </p:nvSpPr>
        <p:spPr bwMode="auto">
          <a:xfrm>
            <a:off x="260350" y="2420938"/>
            <a:ext cx="81280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spcBef>
                <a:spcPts val="300"/>
              </a:spcBef>
              <a:spcAft>
                <a:spcPts val="600"/>
              </a:spcAft>
              <a:buFont typeface="Arial" charset="0"/>
              <a:buNone/>
              <a:defRPr/>
            </a:pPr>
            <a:endParaRPr lang="en-US" sz="3800" dirty="0" smtClean="0">
              <a:solidFill>
                <a:srgbClr val="0F5494"/>
              </a:solidFill>
              <a:ea typeface="+mj-ea"/>
              <a:cs typeface="+mj-cs"/>
            </a:endParaRPr>
          </a:p>
          <a:p>
            <a:pPr marL="0" indent="0" algn="just" eaLnBrk="1" fontAlgn="auto" hangingPunct="1">
              <a:spcBef>
                <a:spcPts val="300"/>
              </a:spcBef>
              <a:spcAft>
                <a:spcPts val="600"/>
              </a:spcAft>
              <a:buFont typeface="Arial" charset="0"/>
              <a:buNone/>
              <a:defRPr/>
            </a:pPr>
            <a:endParaRPr lang="et-EE" sz="3800" b="1" dirty="0">
              <a:solidFill>
                <a:srgbClr val="0F5494"/>
              </a:solidFill>
              <a:ea typeface="+mj-ea"/>
              <a:cs typeface="+mj-cs"/>
            </a:endParaRPr>
          </a:p>
          <a:p>
            <a:pPr marL="0" indent="0" algn="just" eaLnBrk="1" fontAlgn="auto" hangingPunct="1">
              <a:spcBef>
                <a:spcPts val="300"/>
              </a:spcBef>
              <a:spcAft>
                <a:spcPts val="600"/>
              </a:spcAft>
              <a:buFont typeface="Arial" charset="0"/>
              <a:buNone/>
              <a:defRPr/>
            </a:pPr>
            <a:endParaRPr lang="et-EE" sz="3800" b="1" dirty="0" smtClean="0">
              <a:solidFill>
                <a:srgbClr val="0F5494"/>
              </a:solidFill>
              <a:ea typeface="+mj-ea"/>
              <a:cs typeface="+mj-cs"/>
            </a:endParaRPr>
          </a:p>
          <a:p>
            <a:pPr marL="0" indent="0" algn="just" eaLnBrk="1" fontAlgn="auto" hangingPunct="1">
              <a:spcBef>
                <a:spcPts val="300"/>
              </a:spcBef>
              <a:spcAft>
                <a:spcPts val="600"/>
              </a:spcAft>
              <a:buFont typeface="Arial" charset="0"/>
              <a:buNone/>
              <a:defRPr/>
            </a:pPr>
            <a:endParaRPr lang="et-EE" sz="3800" b="1" dirty="0" smtClean="0">
              <a:solidFill>
                <a:srgbClr val="0F5494"/>
              </a:solidFill>
              <a:ea typeface="+mj-ea"/>
              <a:cs typeface="+mj-cs"/>
            </a:endParaRPr>
          </a:p>
          <a:p>
            <a:pPr marL="0" indent="0" algn="just" eaLnBrk="1" fontAlgn="auto" hangingPunct="1">
              <a:spcBef>
                <a:spcPts val="300"/>
              </a:spcBef>
              <a:spcAft>
                <a:spcPts val="600"/>
              </a:spcAft>
              <a:buFont typeface="Arial" charset="0"/>
              <a:buNone/>
              <a:defRPr/>
            </a:pPr>
            <a:r>
              <a:rPr lang="et-EE" sz="3800" b="1" dirty="0" smtClean="0">
                <a:solidFill>
                  <a:srgbClr val="0F5494"/>
                </a:solidFill>
                <a:ea typeface="+mj-ea"/>
                <a:cs typeface="+mj-cs"/>
              </a:rPr>
              <a:t>EXPORTHELP.EUROPA.EU</a:t>
            </a:r>
            <a:endParaRPr lang="en-US" sz="3800" b="1" dirty="0" smtClean="0">
              <a:solidFill>
                <a:srgbClr val="0F5494"/>
              </a:solidFill>
              <a:ea typeface="+mj-ea"/>
              <a:cs typeface="+mj-cs"/>
            </a:endParaRPr>
          </a:p>
        </p:txBody>
      </p:sp>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844675"/>
            <a:ext cx="7194550" cy="327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584</Words>
  <Application>Microsoft Office PowerPoint</Application>
  <PresentationFormat>Экран (4:3)</PresentationFormat>
  <Paragraphs>122</Paragraphs>
  <Slides>12</Slides>
  <Notes>12</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7" baseType="lpstr">
      <vt:lpstr>Calibri</vt:lpstr>
      <vt:lpstr>Arial</vt:lpstr>
      <vt:lpstr>Verdana</vt:lpstr>
      <vt:lpstr>Office Theme</vt:lpstr>
      <vt:lpstr>Microsoft Excel Chart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Andrew (EEAS-KIEV)</dc:creator>
  <cp:lastModifiedBy>pav</cp:lastModifiedBy>
  <cp:revision>137</cp:revision>
  <cp:lastPrinted>2016-07-12T05:32:26Z</cp:lastPrinted>
  <dcterms:created xsi:type="dcterms:W3CDTF">2016-02-08T12:30:53Z</dcterms:created>
  <dcterms:modified xsi:type="dcterms:W3CDTF">2016-07-19T13:02:29Z</dcterms:modified>
</cp:coreProperties>
</file>